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81" r:id="rId4"/>
    <p:sldId id="258" r:id="rId5"/>
    <p:sldId id="286" r:id="rId6"/>
    <p:sldId id="260" r:id="rId7"/>
    <p:sldId id="262" r:id="rId8"/>
    <p:sldId id="261" r:id="rId9"/>
    <p:sldId id="264" r:id="rId10"/>
    <p:sldId id="267" r:id="rId11"/>
    <p:sldId id="268" r:id="rId12"/>
    <p:sldId id="269" r:id="rId13"/>
    <p:sldId id="270" r:id="rId14"/>
    <p:sldId id="285" r:id="rId15"/>
    <p:sldId id="279" r:id="rId16"/>
    <p:sldId id="271" r:id="rId17"/>
    <p:sldId id="272" r:id="rId18"/>
    <p:sldId id="273" r:id="rId19"/>
    <p:sldId id="282" r:id="rId20"/>
    <p:sldId id="283" r:id="rId21"/>
    <p:sldId id="280" r:id="rId22"/>
    <p:sldId id="288" r:id="rId23"/>
    <p:sldId id="287" r:id="rId24"/>
    <p:sldId id="274" r:id="rId25"/>
    <p:sldId id="284" r:id="rId26"/>
  </p:sldIdLst>
  <p:sldSz cx="12192000" cy="6858000"/>
  <p:notesSz cx="6858000" cy="9144000"/>
  <p:embeddedFontLst>
    <p:embeddedFont>
      <p:font typeface="Times" panose="02020603050405020304" pitchFamily="18" charset="0"/>
      <p:regular r:id="rId28"/>
      <p:bold r:id="rId29"/>
      <p:italic r:id="rId30"/>
      <p:boldItalic r:id="rId31"/>
    </p:embeddedFont>
    <p:embeddedFont>
      <p:font typeface="Syncopate" panose="020B0604020202020204" charset="0"/>
      <p:regular r:id="rId32"/>
      <p:bold r:id="rId33"/>
    </p:embeddedFont>
    <p:embeddedFont>
      <p:font typeface="Century Gothic" panose="020B0502020202020204" pitchFamily="3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4660"/>
  </p:normalViewPr>
  <p:slideViewPr>
    <p:cSldViewPr snapToGrid="0">
      <p:cViewPr varScale="1">
        <p:scale>
          <a:sx n="63" d="100"/>
          <a:sy n="63" d="100"/>
        </p:scale>
        <p:origin x="70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12</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54525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a2b7f317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ea2b7f3175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2ea2b7f3175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ea2b7f3175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ea2b7f3175_2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2ea2b7f3175_2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ea2b7f3175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ea2b7f3175_2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2ea2b7f3175_2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0"/>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panose="020B0502020202020204"/>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0"/>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panose="020B0502020202020204"/>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9"/>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81" name="Google Shape;81;p19"/>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panose="020B0502020202020204"/>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panose="020B0502020202020204"/>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1"/>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86D1D8"/>
                </a:solidFill>
                <a:latin typeface="Century Gothic" panose="020B0502020202020204"/>
                <a:ea typeface="Century Gothic" panose="020B0502020202020204"/>
                <a:cs typeface="Century Gothic" panose="020B0502020202020204"/>
                <a:sym typeface="Century Gothic" panose="020B0502020202020204"/>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21"/>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
        <p:nvSpPr>
          <p:cNvPr id="98" name="Google Shape;98;p21"/>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panose="020B0604020202020204"/>
                <a:ea typeface="Arial" panose="020B0604020202020204"/>
                <a:cs typeface="Arial" panose="020B0604020202020204"/>
                <a:sym typeface="Arial" panose="020B0604020202020204"/>
              </a:rPr>
              <a:t>“</a:t>
            </a:r>
            <a:endParaRPr sz="12200" b="0" i="0">
              <a:solidFill>
                <a:srgbClr val="86D1D8"/>
              </a:solidFill>
              <a:latin typeface="Arial" panose="020B0604020202020204"/>
              <a:ea typeface="Arial" panose="020B0604020202020204"/>
              <a:cs typeface="Arial" panose="020B0604020202020204"/>
              <a:sym typeface="Arial" panose="020B0604020202020204"/>
            </a:endParaRPr>
          </a:p>
        </p:txBody>
      </p:sp>
      <p:sp>
        <p:nvSpPr>
          <p:cNvPr id="99" name="Google Shape;99;p21"/>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rgbClr val="86D1D8"/>
                </a:solidFill>
                <a:latin typeface="Arial" panose="020B0604020202020204"/>
                <a:ea typeface="Arial" panose="020B0604020202020204"/>
                <a:cs typeface="Arial" panose="020B0604020202020204"/>
                <a:sym typeface="Arial" panose="020B0604020202020204"/>
              </a:rPr>
              <a:t>”</a:t>
            </a:r>
            <a:endParaRPr sz="12200" b="0" i="0">
              <a:solidFill>
                <a:srgbClr val="86D1D8"/>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22"/>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panose="020B0502020202020204"/>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2"/>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panose="020B0502020202020204"/>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3"/>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23"/>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23"/>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23"/>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23"/>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23"/>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23"/>
          <p:cNvCxnSpPr/>
          <p:nvPr/>
        </p:nvCxnSpPr>
        <p:spPr>
          <a:xfrm>
            <a:off x="3726142" y="2133600"/>
            <a:ext cx="0" cy="3962400"/>
          </a:xfrm>
          <a:prstGeom prst="straightConnector1">
            <a:avLst/>
          </a:prstGeom>
          <a:noFill/>
          <a:ln w="12700" cap="flat" cmpd="sng">
            <a:solidFill>
              <a:srgbClr val="86D1D8">
                <a:alpha val="40000"/>
              </a:srgbClr>
            </a:solidFill>
            <a:prstDash val="solid"/>
            <a:miter lim="800000"/>
            <a:headEnd type="none" w="sm" len="sm"/>
            <a:tailEnd type="none" w="sm" len="sm"/>
          </a:ln>
        </p:spPr>
      </p:cxnSp>
      <p:cxnSp>
        <p:nvCxnSpPr>
          <p:cNvPr id="115" name="Google Shape;115;p23"/>
          <p:cNvCxnSpPr/>
          <p:nvPr/>
        </p:nvCxnSpPr>
        <p:spPr>
          <a:xfrm>
            <a:off x="6962227" y="2133600"/>
            <a:ext cx="0" cy="3966882"/>
          </a:xfrm>
          <a:prstGeom prst="straightConnector1">
            <a:avLst/>
          </a:prstGeom>
          <a:noFill/>
          <a:ln w="12700" cap="flat" cmpd="sng">
            <a:solidFill>
              <a:srgbClr val="86D1D8">
                <a:alpha val="40000"/>
              </a:srgbClr>
            </a:solidFill>
            <a:prstDash val="solid"/>
            <a:miter lim="800000"/>
            <a:headEnd type="none" w="sm" len="sm"/>
            <a:tailEnd type="none" w="sm" len="sm"/>
          </a:ln>
        </p:spPr>
      </p:cxnSp>
      <p:sp>
        <p:nvSpPr>
          <p:cNvPr id="116" name="Google Shape;116;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panose="020B0502020202020204"/>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24"/>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3" name="Google Shape;123;p24"/>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24"/>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24"/>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6" name="Google Shape;126;p24"/>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24"/>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24"/>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29" name="Google Shape;129;p24"/>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24"/>
          <p:cNvCxnSpPr/>
          <p:nvPr/>
        </p:nvCxnSpPr>
        <p:spPr>
          <a:xfrm>
            <a:off x="3726142" y="2133600"/>
            <a:ext cx="0" cy="3962400"/>
          </a:xfrm>
          <a:prstGeom prst="straightConnector1">
            <a:avLst/>
          </a:prstGeom>
          <a:noFill/>
          <a:ln w="12700" cap="flat" cmpd="sng">
            <a:solidFill>
              <a:srgbClr val="86D1D8">
                <a:alpha val="40000"/>
              </a:srgbClr>
            </a:solidFill>
            <a:prstDash val="solid"/>
            <a:miter lim="800000"/>
            <a:headEnd type="none" w="sm" len="sm"/>
            <a:tailEnd type="none" w="sm" len="sm"/>
          </a:ln>
        </p:spPr>
      </p:cxnSp>
      <p:cxnSp>
        <p:nvCxnSpPr>
          <p:cNvPr id="131" name="Google Shape;131;p24"/>
          <p:cNvCxnSpPr/>
          <p:nvPr/>
        </p:nvCxnSpPr>
        <p:spPr>
          <a:xfrm>
            <a:off x="6962227" y="2133600"/>
            <a:ext cx="0" cy="3966882"/>
          </a:xfrm>
          <a:prstGeom prst="straightConnector1">
            <a:avLst/>
          </a:prstGeom>
          <a:noFill/>
          <a:ln w="12700" cap="flat" cmpd="sng">
            <a:solidFill>
              <a:srgbClr val="86D1D8">
                <a:alpha val="40000"/>
              </a:srgbClr>
            </a:solidFill>
            <a:prstDash val="solid"/>
            <a:miter lim="800000"/>
            <a:headEnd type="none" w="sm" len="sm"/>
            <a:tailEnd type="none" w="sm" len="sm"/>
          </a:ln>
        </p:spPr>
      </p:cxnSp>
      <p:sp>
        <p:nvSpPr>
          <p:cNvPr id="132" name="Google Shape;132;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5"/>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40" algn="l">
              <a:spcBef>
                <a:spcPts val="1000"/>
              </a:spcBef>
              <a:spcAft>
                <a:spcPts val="0"/>
              </a:spcAft>
              <a:buSzPts val="1440"/>
              <a:buChar char="►"/>
              <a:defRPr/>
            </a:lvl3pPr>
            <a:lvl4pPr marL="1828800" lvl="3" indent="-320040" algn="l">
              <a:spcBef>
                <a:spcPts val="1000"/>
              </a:spcBef>
              <a:spcAft>
                <a:spcPts val="0"/>
              </a:spcAft>
              <a:buSzPts val="1440"/>
              <a:buChar char="►"/>
              <a:defRPr/>
            </a:lvl4pPr>
            <a:lvl5pPr marL="2286000" lvl="4" indent="-320040" algn="l">
              <a:spcBef>
                <a:spcPts val="1000"/>
              </a:spcBef>
              <a:spcAft>
                <a:spcPts val="0"/>
              </a:spcAft>
              <a:buSzPts val="1440"/>
              <a:buChar char="►"/>
              <a:defRPr/>
            </a:lvl5pPr>
            <a:lvl6pPr marL="2743200" lvl="5" indent="-320040" algn="l">
              <a:spcBef>
                <a:spcPts val="1000"/>
              </a:spcBef>
              <a:spcAft>
                <a:spcPts val="0"/>
              </a:spcAft>
              <a:buSzPts val="1440"/>
              <a:buChar char="►"/>
              <a:defRPr/>
            </a:lvl6pPr>
            <a:lvl7pPr marL="3200400" lvl="6" indent="-320040"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6"/>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40" algn="l">
              <a:spcBef>
                <a:spcPts val="1000"/>
              </a:spcBef>
              <a:spcAft>
                <a:spcPts val="0"/>
              </a:spcAft>
              <a:buSzPts val="1440"/>
              <a:buChar char="►"/>
              <a:defRPr/>
            </a:lvl3pPr>
            <a:lvl4pPr marL="1828800" lvl="3" indent="-320040" algn="l">
              <a:spcBef>
                <a:spcPts val="1000"/>
              </a:spcBef>
              <a:spcAft>
                <a:spcPts val="0"/>
              </a:spcAft>
              <a:buSzPts val="1440"/>
              <a:buChar char="►"/>
              <a:defRPr/>
            </a:lvl4pPr>
            <a:lvl5pPr marL="2286000" lvl="4" indent="-320040" algn="l">
              <a:spcBef>
                <a:spcPts val="1000"/>
              </a:spcBef>
              <a:spcAft>
                <a:spcPts val="0"/>
              </a:spcAft>
              <a:buSzPts val="1440"/>
              <a:buChar char="►"/>
              <a:defRPr/>
            </a:lvl5pPr>
            <a:lvl6pPr marL="2743200" lvl="5" indent="-320040" algn="l">
              <a:spcBef>
                <a:spcPts val="1000"/>
              </a:spcBef>
              <a:spcAft>
                <a:spcPts val="0"/>
              </a:spcAft>
              <a:buSzPts val="1440"/>
              <a:buChar char="►"/>
              <a:defRPr/>
            </a:lvl6pPr>
            <a:lvl7pPr marL="3200400" lvl="6" indent="-320040"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9" name="Google Shape;29;p1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40" algn="l">
              <a:spcBef>
                <a:spcPts val="1000"/>
              </a:spcBef>
              <a:spcAft>
                <a:spcPts val="0"/>
              </a:spcAft>
              <a:buSzPts val="1440"/>
              <a:buChar char="►"/>
              <a:defRPr/>
            </a:lvl3pPr>
            <a:lvl4pPr marL="1828800" lvl="3" indent="-320040" algn="l">
              <a:spcBef>
                <a:spcPts val="1000"/>
              </a:spcBef>
              <a:spcAft>
                <a:spcPts val="0"/>
              </a:spcAft>
              <a:buSzPts val="1440"/>
              <a:buChar char="►"/>
              <a:defRPr/>
            </a:lvl4pPr>
            <a:lvl5pPr marL="2286000" lvl="4" indent="-320040" algn="l">
              <a:spcBef>
                <a:spcPts val="1000"/>
              </a:spcBef>
              <a:spcAft>
                <a:spcPts val="0"/>
              </a:spcAft>
              <a:buSzPts val="1440"/>
              <a:buChar char="►"/>
              <a:defRPr/>
            </a:lvl5pPr>
            <a:lvl6pPr marL="2743200" lvl="5" indent="-320040" algn="l">
              <a:spcBef>
                <a:spcPts val="1000"/>
              </a:spcBef>
              <a:spcAft>
                <a:spcPts val="0"/>
              </a:spcAft>
              <a:buSzPts val="1440"/>
              <a:buChar char="►"/>
              <a:defRPr/>
            </a:lvl6pPr>
            <a:lvl7pPr marL="3200400" lvl="6" indent="-320040"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dirty="0"/>
          </a:p>
        </p:txBody>
      </p:sp>
      <p:sp>
        <p:nvSpPr>
          <p:cNvPr id="30" name="Google Shape;30;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nodePh="1">
                                  <p:stCondLst>
                                    <p:cond delay="0"/>
                                  </p:stCondLst>
                                  <p:endCondLst>
                                    <p:cond evt="begin" delay="0">
                                      <p:tn val="5"/>
                                    </p:cond>
                                  </p:end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80">
                                          <p:stCondLst>
                                            <p:cond delay="0"/>
                                          </p:stCondLst>
                                        </p:cTn>
                                        <p:tgtEl>
                                          <p:spTgt spid="28"/>
                                        </p:tgtEl>
                                      </p:cBhvr>
                                    </p:animEffect>
                                    <p:anim calcmode="lin" valueType="num">
                                      <p:cBhvr>
                                        <p:cTn id="8"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3" dur="26">
                                          <p:stCondLst>
                                            <p:cond delay="650"/>
                                          </p:stCondLst>
                                        </p:cTn>
                                        <p:tgtEl>
                                          <p:spTgt spid="28"/>
                                        </p:tgtEl>
                                      </p:cBhvr>
                                      <p:to x="100000" y="60000"/>
                                    </p:animScale>
                                    <p:animScale>
                                      <p:cBhvr>
                                        <p:cTn id="14" dur="166" decel="50000">
                                          <p:stCondLst>
                                            <p:cond delay="676"/>
                                          </p:stCondLst>
                                        </p:cTn>
                                        <p:tgtEl>
                                          <p:spTgt spid="28"/>
                                        </p:tgtEl>
                                      </p:cBhvr>
                                      <p:to x="100000" y="100000"/>
                                    </p:animScale>
                                    <p:animScale>
                                      <p:cBhvr>
                                        <p:cTn id="15" dur="26">
                                          <p:stCondLst>
                                            <p:cond delay="1312"/>
                                          </p:stCondLst>
                                        </p:cTn>
                                        <p:tgtEl>
                                          <p:spTgt spid="28"/>
                                        </p:tgtEl>
                                      </p:cBhvr>
                                      <p:to x="100000" y="80000"/>
                                    </p:animScale>
                                    <p:animScale>
                                      <p:cBhvr>
                                        <p:cTn id="16" dur="166" decel="50000">
                                          <p:stCondLst>
                                            <p:cond delay="1338"/>
                                          </p:stCondLst>
                                        </p:cTn>
                                        <p:tgtEl>
                                          <p:spTgt spid="28"/>
                                        </p:tgtEl>
                                      </p:cBhvr>
                                      <p:to x="100000" y="100000"/>
                                    </p:animScale>
                                    <p:animScale>
                                      <p:cBhvr>
                                        <p:cTn id="17" dur="26">
                                          <p:stCondLst>
                                            <p:cond delay="1642"/>
                                          </p:stCondLst>
                                        </p:cTn>
                                        <p:tgtEl>
                                          <p:spTgt spid="28"/>
                                        </p:tgtEl>
                                      </p:cBhvr>
                                      <p:to x="100000" y="90000"/>
                                    </p:animScale>
                                    <p:animScale>
                                      <p:cBhvr>
                                        <p:cTn id="18" dur="166" decel="50000">
                                          <p:stCondLst>
                                            <p:cond delay="1668"/>
                                          </p:stCondLst>
                                        </p:cTn>
                                        <p:tgtEl>
                                          <p:spTgt spid="28"/>
                                        </p:tgtEl>
                                      </p:cBhvr>
                                      <p:to x="100000" y="100000"/>
                                    </p:animScale>
                                    <p:animScale>
                                      <p:cBhvr>
                                        <p:cTn id="19" dur="26">
                                          <p:stCondLst>
                                            <p:cond delay="1808"/>
                                          </p:stCondLst>
                                        </p:cTn>
                                        <p:tgtEl>
                                          <p:spTgt spid="28"/>
                                        </p:tgtEl>
                                      </p:cBhvr>
                                      <p:to x="100000" y="95000"/>
                                    </p:animScale>
                                    <p:animScale>
                                      <p:cBhvr>
                                        <p:cTn id="20" dur="166" decel="50000">
                                          <p:stCondLst>
                                            <p:cond delay="1834"/>
                                          </p:stCondLst>
                                        </p:cTn>
                                        <p:tgtEl>
                                          <p:spTgt spid="2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nodePh="1">
                                  <p:stCondLst>
                                    <p:cond delay="0"/>
                                  </p:stCondLst>
                                  <p:endCondLst>
                                    <p:cond evt="begin" delay="0">
                                      <p:tn val="23"/>
                                    </p:cond>
                                  </p:end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wipe(down)">
                                      <p:cBhvr>
                                        <p:cTn id="25" dur="580">
                                          <p:stCondLst>
                                            <p:cond delay="0"/>
                                          </p:stCondLst>
                                        </p:cTn>
                                        <p:tgtEl>
                                          <p:spTgt spid="29">
                                            <p:txEl>
                                              <p:pRg st="0" end="0"/>
                                            </p:txEl>
                                          </p:spTgt>
                                        </p:tgtEl>
                                      </p:cBhvr>
                                    </p:animEffect>
                                    <p:anim calcmode="lin" valueType="num">
                                      <p:cBhvr>
                                        <p:cTn id="26" dur="1822" tmFilter="0,0; 0.14,0.36; 0.43,0.73; 0.71,0.91; 1.0,1.0">
                                          <p:stCondLst>
                                            <p:cond delay="0"/>
                                          </p:stCondLst>
                                        </p:cTn>
                                        <p:tgtEl>
                                          <p:spTgt spid="29">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9">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9">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9">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9">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9">
                                            <p:txEl>
                                              <p:pRg st="0" end="0"/>
                                            </p:txEl>
                                          </p:spTgt>
                                        </p:tgtEl>
                                      </p:cBhvr>
                                      <p:to x="100000" y="60000"/>
                                    </p:animScale>
                                    <p:animScale>
                                      <p:cBhvr>
                                        <p:cTn id="32" dur="166" decel="50000">
                                          <p:stCondLst>
                                            <p:cond delay="676"/>
                                          </p:stCondLst>
                                        </p:cTn>
                                        <p:tgtEl>
                                          <p:spTgt spid="29">
                                            <p:txEl>
                                              <p:pRg st="0" end="0"/>
                                            </p:txEl>
                                          </p:spTgt>
                                        </p:tgtEl>
                                      </p:cBhvr>
                                      <p:to x="100000" y="100000"/>
                                    </p:animScale>
                                    <p:animScale>
                                      <p:cBhvr>
                                        <p:cTn id="33" dur="26">
                                          <p:stCondLst>
                                            <p:cond delay="1312"/>
                                          </p:stCondLst>
                                        </p:cTn>
                                        <p:tgtEl>
                                          <p:spTgt spid="29">
                                            <p:txEl>
                                              <p:pRg st="0" end="0"/>
                                            </p:txEl>
                                          </p:spTgt>
                                        </p:tgtEl>
                                      </p:cBhvr>
                                      <p:to x="100000" y="80000"/>
                                    </p:animScale>
                                    <p:animScale>
                                      <p:cBhvr>
                                        <p:cTn id="34" dur="166" decel="50000">
                                          <p:stCondLst>
                                            <p:cond delay="1338"/>
                                          </p:stCondLst>
                                        </p:cTn>
                                        <p:tgtEl>
                                          <p:spTgt spid="29">
                                            <p:txEl>
                                              <p:pRg st="0" end="0"/>
                                            </p:txEl>
                                          </p:spTgt>
                                        </p:tgtEl>
                                      </p:cBhvr>
                                      <p:to x="100000" y="100000"/>
                                    </p:animScale>
                                    <p:animScale>
                                      <p:cBhvr>
                                        <p:cTn id="35" dur="26">
                                          <p:stCondLst>
                                            <p:cond delay="1642"/>
                                          </p:stCondLst>
                                        </p:cTn>
                                        <p:tgtEl>
                                          <p:spTgt spid="29">
                                            <p:txEl>
                                              <p:pRg st="0" end="0"/>
                                            </p:txEl>
                                          </p:spTgt>
                                        </p:tgtEl>
                                      </p:cBhvr>
                                      <p:to x="100000" y="90000"/>
                                    </p:animScale>
                                    <p:animScale>
                                      <p:cBhvr>
                                        <p:cTn id="36" dur="166" decel="50000">
                                          <p:stCondLst>
                                            <p:cond delay="1668"/>
                                          </p:stCondLst>
                                        </p:cTn>
                                        <p:tgtEl>
                                          <p:spTgt spid="29">
                                            <p:txEl>
                                              <p:pRg st="0" end="0"/>
                                            </p:txEl>
                                          </p:spTgt>
                                        </p:tgtEl>
                                      </p:cBhvr>
                                      <p:to x="100000" y="100000"/>
                                    </p:animScale>
                                    <p:animScale>
                                      <p:cBhvr>
                                        <p:cTn id="37" dur="26">
                                          <p:stCondLst>
                                            <p:cond delay="1808"/>
                                          </p:stCondLst>
                                        </p:cTn>
                                        <p:tgtEl>
                                          <p:spTgt spid="29">
                                            <p:txEl>
                                              <p:pRg st="0" end="0"/>
                                            </p:txEl>
                                          </p:spTgt>
                                        </p:tgtEl>
                                      </p:cBhvr>
                                      <p:to x="100000" y="95000"/>
                                    </p:animScale>
                                    <p:animScale>
                                      <p:cBhvr>
                                        <p:cTn id="38" dur="166" decel="50000">
                                          <p:stCondLst>
                                            <p:cond delay="1834"/>
                                          </p:stCondLst>
                                        </p:cTn>
                                        <p:tgtEl>
                                          <p:spTgt spid="29">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build="p">
        <p:tmplLst>
          <p:tmpl lvl="1">
            <p:tnLst>
              <p:par>
                <p:cTn presetID="26" presetClass="entr" presetSubtype="0" fill="hold" nodeType="clickEffect" nodePh="1">
                  <p:stCondLst>
                    <p:cond delay="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wipe(down)">
                      <p:cBhvr>
                        <p:cTn dur="580">
                          <p:stCondLst>
                            <p:cond delay="0"/>
                          </p:stCondLst>
                        </p:cTn>
                        <p:tgtEl>
                          <p:spTgt spid="29"/>
                        </p:tgtEl>
                      </p:cBhvr>
                    </p:animEffect>
                    <p:anim calcmode="lin" valueType="num">
                      <p:cBhvr>
                        <p:cTn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dur="26">
                          <p:stCondLst>
                            <p:cond delay="650"/>
                          </p:stCondLst>
                        </p:cTn>
                        <p:tgtEl>
                          <p:spTgt spid="29"/>
                        </p:tgtEl>
                      </p:cBhvr>
                      <p:to x="100000" y="60000"/>
                    </p:animScale>
                    <p:animScale>
                      <p:cBhvr>
                        <p:cTn dur="166" decel="50000">
                          <p:stCondLst>
                            <p:cond delay="676"/>
                          </p:stCondLst>
                        </p:cTn>
                        <p:tgtEl>
                          <p:spTgt spid="29"/>
                        </p:tgtEl>
                      </p:cBhvr>
                      <p:to x="100000" y="100000"/>
                    </p:animScale>
                    <p:animScale>
                      <p:cBhvr>
                        <p:cTn dur="26">
                          <p:stCondLst>
                            <p:cond delay="1312"/>
                          </p:stCondLst>
                        </p:cTn>
                        <p:tgtEl>
                          <p:spTgt spid="29"/>
                        </p:tgtEl>
                      </p:cBhvr>
                      <p:to x="100000" y="80000"/>
                    </p:animScale>
                    <p:animScale>
                      <p:cBhvr>
                        <p:cTn dur="166" decel="50000">
                          <p:stCondLst>
                            <p:cond delay="1338"/>
                          </p:stCondLst>
                        </p:cTn>
                        <p:tgtEl>
                          <p:spTgt spid="29"/>
                        </p:tgtEl>
                      </p:cBhvr>
                      <p:to x="100000" y="100000"/>
                    </p:animScale>
                    <p:animScale>
                      <p:cBhvr>
                        <p:cTn dur="26">
                          <p:stCondLst>
                            <p:cond delay="1642"/>
                          </p:stCondLst>
                        </p:cTn>
                        <p:tgtEl>
                          <p:spTgt spid="29"/>
                        </p:tgtEl>
                      </p:cBhvr>
                      <p:to x="100000" y="90000"/>
                    </p:animScale>
                    <p:animScale>
                      <p:cBhvr>
                        <p:cTn dur="166" decel="50000">
                          <p:stCondLst>
                            <p:cond delay="1668"/>
                          </p:stCondLst>
                        </p:cTn>
                        <p:tgtEl>
                          <p:spTgt spid="29"/>
                        </p:tgtEl>
                      </p:cBhvr>
                      <p:to x="100000" y="100000"/>
                    </p:animScale>
                    <p:animScale>
                      <p:cBhvr>
                        <p:cTn dur="26">
                          <p:stCondLst>
                            <p:cond delay="1808"/>
                          </p:stCondLst>
                        </p:cTn>
                        <p:tgtEl>
                          <p:spTgt spid="29"/>
                        </p:tgtEl>
                      </p:cBhvr>
                      <p:to x="100000" y="95000"/>
                    </p:animScale>
                    <p:animScale>
                      <p:cBhvr>
                        <p:cTn dur="166" decel="50000">
                          <p:stCondLst>
                            <p:cond delay="1834"/>
                          </p:stCondLst>
                        </p:cTn>
                        <p:tgtEl>
                          <p:spTgt spid="29"/>
                        </p:tgtEl>
                      </p:cBhvr>
                      <p:to x="100000" y="100000"/>
                    </p:animScale>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12"/>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panose="020B0502020202020204"/>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3"/>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20"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60" algn="l">
              <a:spcBef>
                <a:spcPts val="1000"/>
              </a:spcBef>
              <a:spcAft>
                <a:spcPts val="0"/>
              </a:spcAft>
              <a:buSzPts val="960"/>
              <a:buChar char="►"/>
              <a:defRPr sz="1200"/>
            </a:lvl8pPr>
            <a:lvl9pPr marL="4114800" lvl="8" indent="-289560" algn="l">
              <a:spcBef>
                <a:spcPts val="1000"/>
              </a:spcBef>
              <a:spcAft>
                <a:spcPts val="0"/>
              </a:spcAft>
              <a:buSzPts val="960"/>
              <a:buChar char="►"/>
              <a:defRPr sz="1200"/>
            </a:lvl9pPr>
          </a:lstStyle>
          <a:p>
            <a:endParaRPr/>
          </a:p>
        </p:txBody>
      </p:sp>
      <p:sp>
        <p:nvSpPr>
          <p:cNvPr id="42" name="Google Shape;42;p13"/>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20"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60" algn="l">
              <a:spcBef>
                <a:spcPts val="1000"/>
              </a:spcBef>
              <a:spcAft>
                <a:spcPts val="0"/>
              </a:spcAft>
              <a:buSzPts val="960"/>
              <a:buChar char="►"/>
              <a:defRPr sz="1200"/>
            </a:lvl8pPr>
            <a:lvl9pPr marL="4114800" lvl="8" indent="-289560" algn="l">
              <a:spcBef>
                <a:spcPts val="1000"/>
              </a:spcBef>
              <a:spcAft>
                <a:spcPts val="0"/>
              </a:spcAft>
              <a:buSzPts val="960"/>
              <a:buChar char="►"/>
              <a:defRPr sz="1200"/>
            </a:lvl9pPr>
          </a:lstStyle>
          <a:p>
            <a:endParaRPr/>
          </a:p>
        </p:txBody>
      </p:sp>
      <p:sp>
        <p:nvSpPr>
          <p:cNvPr id="43" name="Google Shape;43;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panose="020B0502020202020204"/>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4"/>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14"/>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20"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60" algn="l">
              <a:spcBef>
                <a:spcPts val="1000"/>
              </a:spcBef>
              <a:spcAft>
                <a:spcPts val="0"/>
              </a:spcAft>
              <a:buSzPts val="960"/>
              <a:buChar char="►"/>
              <a:defRPr sz="1200"/>
            </a:lvl8pPr>
            <a:lvl9pPr marL="4114800" lvl="8" indent="-289560" algn="l">
              <a:spcBef>
                <a:spcPts val="1000"/>
              </a:spcBef>
              <a:spcAft>
                <a:spcPts val="0"/>
              </a:spcAft>
              <a:buSzPts val="960"/>
              <a:buChar char="►"/>
              <a:defRPr sz="1200"/>
            </a:lvl9pPr>
          </a:lstStyle>
          <a:p>
            <a:endParaRPr/>
          </a:p>
        </p:txBody>
      </p:sp>
      <p:sp>
        <p:nvSpPr>
          <p:cNvPr id="50" name="Google Shape;50;p14"/>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14"/>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20"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60" algn="l">
              <a:spcBef>
                <a:spcPts val="1000"/>
              </a:spcBef>
              <a:spcAft>
                <a:spcPts val="0"/>
              </a:spcAft>
              <a:buSzPts val="960"/>
              <a:buChar char="►"/>
              <a:defRPr sz="1200"/>
            </a:lvl8pPr>
            <a:lvl9pPr marL="4114800" lvl="8" indent="-289560" algn="l">
              <a:spcBef>
                <a:spcPts val="1000"/>
              </a:spcBef>
              <a:spcAft>
                <a:spcPts val="0"/>
              </a:spcAft>
              <a:buSzPts val="960"/>
              <a:buChar char="►"/>
              <a:defRPr sz="1200"/>
            </a:lvl9pPr>
          </a:lstStyle>
          <a:p>
            <a:endParaRPr/>
          </a:p>
        </p:txBody>
      </p:sp>
      <p:sp>
        <p:nvSpPr>
          <p:cNvPr id="52" name="Google Shape;52;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panose="020B0502020202020204"/>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7"/>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20"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17"/>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panose="020B0502020202020204"/>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74" name="Google Shape;74;p18"/>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stretch>
            <a:fillRect/>
          </a:stretch>
        </a:blipFill>
        <a:effectLst/>
      </p:bgPr>
    </p:bg>
    <p:spTree>
      <p:nvGrpSpPr>
        <p:cNvPr id="1" name="Shape 9"/>
        <p:cNvGrpSpPr/>
        <p:nvPr/>
      </p:nvGrpSpPr>
      <p:grpSpPr>
        <a:xfrm>
          <a:off x="0" y="0"/>
          <a:ext cx="0" cy="0"/>
          <a:chOff x="0" y="0"/>
          <a:chExt cx="0" cy="0"/>
        </a:xfrm>
      </p:grpSpPr>
      <p:pic>
        <p:nvPicPr>
          <p:cNvPr id="10" name="Google Shape;10;p9"/>
          <p:cNvPicPr preferRelativeResize="0"/>
          <p:nvPr/>
        </p:nvPicPr>
        <p:blipFill rotWithShape="1">
          <a:blip r:embed="rId20"/>
          <a:srcRect l="3613"/>
          <a:stretch>
            <a:fillRect/>
          </a:stretch>
        </p:blipFill>
        <p:spPr>
          <a:xfrm>
            <a:off x="0" y="2669685"/>
            <a:ext cx="4037012" cy="4188315"/>
          </a:xfrm>
          <a:prstGeom prst="rect">
            <a:avLst/>
          </a:prstGeom>
          <a:noFill/>
          <a:ln>
            <a:noFill/>
          </a:ln>
        </p:spPr>
      </p:pic>
      <p:pic>
        <p:nvPicPr>
          <p:cNvPr id="11" name="Google Shape;11;p9"/>
          <p:cNvPicPr preferRelativeResize="0"/>
          <p:nvPr/>
        </p:nvPicPr>
        <p:blipFill rotWithShape="1">
          <a:blip r:embed="rId21"/>
          <a:srcRect l="35640"/>
          <a:stretch>
            <a:fillRect/>
          </a:stretch>
        </p:blipFill>
        <p:spPr>
          <a:xfrm>
            <a:off x="0" y="2892347"/>
            <a:ext cx="1522412" cy="2365453"/>
          </a:xfrm>
          <a:prstGeom prst="rect">
            <a:avLst/>
          </a:prstGeom>
          <a:noFill/>
          <a:ln>
            <a:noFill/>
          </a:ln>
        </p:spPr>
      </p:pic>
      <p:sp>
        <p:nvSpPr>
          <p:cNvPr id="12" name="Google Shape;12;p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9"/>
          <p:cNvPicPr preferRelativeResize="0"/>
          <p:nvPr/>
        </p:nvPicPr>
        <p:blipFill rotWithShape="1">
          <a:blip r:embed="rId22"/>
          <a:srcRect t="28812"/>
          <a:stretch>
            <a:fillRect/>
          </a:stretch>
        </p:blipFill>
        <p:spPr>
          <a:xfrm>
            <a:off x="7999412" y="0"/>
            <a:ext cx="1603387" cy="1141407"/>
          </a:xfrm>
          <a:prstGeom prst="rect">
            <a:avLst/>
          </a:prstGeom>
          <a:noFill/>
          <a:ln>
            <a:noFill/>
          </a:ln>
        </p:spPr>
      </p:pic>
      <p:pic>
        <p:nvPicPr>
          <p:cNvPr id="14" name="Google Shape;14;p9"/>
          <p:cNvPicPr preferRelativeResize="0"/>
          <p:nvPr/>
        </p:nvPicPr>
        <p:blipFill rotWithShape="1">
          <a:blip r:embed="rId23"/>
          <a:srcRect b="23320"/>
          <a:stretch>
            <a:fillRect/>
          </a:stretch>
        </p:blipFill>
        <p:spPr>
          <a:xfrm>
            <a:off x="8605878" y="6096000"/>
            <a:ext cx="993734" cy="762000"/>
          </a:xfrm>
          <a:prstGeom prst="rect">
            <a:avLst/>
          </a:prstGeom>
          <a:noFill/>
          <a:ln>
            <a:noFill/>
          </a:ln>
        </p:spPr>
      </p:pic>
      <p:sp>
        <p:nvSpPr>
          <p:cNvPr id="15" name="Google Shape;15;p9"/>
          <p:cNvSpPr/>
          <p:nvPr/>
        </p:nvSpPr>
        <p:spPr>
          <a:xfrm>
            <a:off x="10437812" y="0"/>
            <a:ext cx="685800" cy="114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panose="020B0502020202020204"/>
              <a:buNone/>
              <a:defRPr sz="4200" b="0" i="0" u="none" strike="noStrike" cap="none">
                <a:solidFill>
                  <a:schemeClr val="lt2"/>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9"/>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18" name="Google Shape;18;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19" name="Google Shape;19;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20" name="Google Shape;20;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ctr" rtl="0">
              <a:spcBef>
                <a:spcPts val="0"/>
              </a:spcBef>
              <a:buNone/>
              <a:defRPr sz="2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ctr" rtl="0">
              <a:spcBef>
                <a:spcPts val="0"/>
              </a:spcBef>
              <a:buNone/>
              <a:defRPr sz="2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ctr" rtl="0">
              <a:spcBef>
                <a:spcPts val="0"/>
              </a:spcBef>
              <a:buNone/>
              <a:defRPr sz="2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ctr" rtl="0">
              <a:spcBef>
                <a:spcPts val="0"/>
              </a:spcBef>
              <a:buNone/>
              <a:defRPr sz="2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ctr" rtl="0">
              <a:spcBef>
                <a:spcPts val="0"/>
              </a:spcBef>
              <a:buNone/>
              <a:defRPr sz="2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ctr" rtl="0">
              <a:spcBef>
                <a:spcPts val="0"/>
              </a:spcBef>
              <a:buNone/>
              <a:defRPr sz="2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ctr" rtl="0">
              <a:spcBef>
                <a:spcPts val="0"/>
              </a:spcBef>
              <a:buNone/>
              <a:defRPr sz="2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ctr" rtl="0">
              <a:spcBef>
                <a:spcPts val="0"/>
              </a:spcBef>
              <a:buNone/>
              <a:defRPr sz="2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
          <p:cNvSpPr txBox="1">
            <a:spLocks noGrp="1"/>
          </p:cNvSpPr>
          <p:nvPr>
            <p:ph type="ctrTitle"/>
          </p:nvPr>
        </p:nvSpPr>
        <p:spPr>
          <a:xfrm>
            <a:off x="1443882" y="1378533"/>
            <a:ext cx="9144000" cy="158805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4400"/>
              <a:buFont typeface="Times New Roman" panose="02020603050405020304"/>
              <a:buNone/>
            </a:pPr>
            <a:r>
              <a:rPr lang="en-US" sz="4400" dirty="0">
                <a:latin typeface="Arial" panose="020B0604020202020204" pitchFamily="34" charset="0"/>
                <a:ea typeface="Times New Roman" panose="02020603050405020304"/>
                <a:cs typeface="Arial" panose="020B0604020202020204" pitchFamily="34" charset="0"/>
                <a:sym typeface="Times New Roman" panose="02020603050405020304"/>
              </a:rPr>
              <a:t>Wireless Radar with Visual Graphics using for Under Sea </a:t>
            </a:r>
            <a:endParaRPr sz="4400" dirty="0">
              <a:latin typeface="Arial" panose="020B0604020202020204" pitchFamily="34" charset="0"/>
              <a:ea typeface="Times New Roman" panose="02020603050405020304"/>
              <a:cs typeface="Arial" panose="020B0604020202020204" pitchFamily="34" charset="0"/>
              <a:sym typeface="Times New Roman" panose="02020603050405020304"/>
            </a:endParaRPr>
          </a:p>
        </p:txBody>
      </p:sp>
      <p:pic>
        <p:nvPicPr>
          <p:cNvPr id="152" name="Google Shape;152;p1" descr="Forma&#10;&#10;Descripción generada automáticamente"/>
          <p:cNvPicPr preferRelativeResize="0"/>
          <p:nvPr/>
        </p:nvPicPr>
        <p:blipFill rotWithShape="1">
          <a:blip r:embed="rId3"/>
          <a:srcRect/>
          <a:stretch>
            <a:fillRect/>
          </a:stretch>
        </p:blipFill>
        <p:spPr>
          <a:xfrm flipH="1">
            <a:off x="0" y="0"/>
            <a:ext cx="4429760" cy="1232829"/>
          </a:xfrm>
          <a:prstGeom prst="rect">
            <a:avLst/>
          </a:prstGeom>
          <a:noFill/>
          <a:ln>
            <a:noFill/>
          </a:ln>
        </p:spPr>
      </p:pic>
      <p:pic>
        <p:nvPicPr>
          <p:cNvPr id="153" name="Google Shape;153;p1" descr="Imagen que contiene Patrón de fondo&#10;&#10;Descripción generada automáticamente"/>
          <p:cNvPicPr preferRelativeResize="0"/>
          <p:nvPr/>
        </p:nvPicPr>
        <p:blipFill rotWithShape="1">
          <a:blip r:embed="rId4"/>
          <a:srcRect/>
          <a:stretch>
            <a:fillRect/>
          </a:stretch>
        </p:blipFill>
        <p:spPr>
          <a:xfrm flipH="1">
            <a:off x="8310261" y="3775189"/>
            <a:ext cx="3881739" cy="3177587"/>
          </a:xfrm>
          <a:prstGeom prst="rect">
            <a:avLst/>
          </a:prstGeom>
          <a:noFill/>
          <a:ln>
            <a:noFill/>
          </a:ln>
        </p:spPr>
      </p:pic>
      <p:grpSp>
        <p:nvGrpSpPr>
          <p:cNvPr id="154" name="Google Shape;154;p1"/>
          <p:cNvGrpSpPr/>
          <p:nvPr/>
        </p:nvGrpSpPr>
        <p:grpSpPr>
          <a:xfrm>
            <a:off x="6602379" y="2876289"/>
            <a:ext cx="4731964" cy="3177586"/>
            <a:chOff x="233350" y="949250"/>
            <a:chExt cx="7137300" cy="3802300"/>
          </a:xfrm>
        </p:grpSpPr>
        <p:sp>
          <p:nvSpPr>
            <p:cNvPr id="155" name="Google Shape;155;p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6" name="Google Shape;156;p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7" name="Google Shape;157;p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8" name="Google Shape;158;p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9" name="Google Shape;159;p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0" name="Google Shape;160;p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1" name="Google Shape;161;p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2" name="Google Shape;162;p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3" name="Google Shape;163;p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4" name="Google Shape;164;p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5" name="Google Shape;165;p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6" name="Google Shape;166;p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7" name="Google Shape;167;p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8" name="Google Shape;168;p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9" name="Google Shape;169;p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0" name="Google Shape;170;p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1" name="Google Shape;171;p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2" name="Google Shape;172;p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3" name="Google Shape;173;p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4" name="Google Shape;174;p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5" name="Google Shape;175;p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6" name="Google Shape;176;p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7" name="Google Shape;177;p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8" name="Google Shape;178;p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9" name="Google Shape;179;p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0" name="Google Shape;180;p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1" name="Google Shape;181;p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2" name="Google Shape;182;p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3" name="Google Shape;183;p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4" name="Google Shape;184;p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5" name="Google Shape;185;p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6" name="Google Shape;186;p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7" name="Google Shape;187;p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8" name="Google Shape;188;p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9" name="Google Shape;189;p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0" name="Google Shape;190;p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1" name="Google Shape;191;p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2" name="Google Shape;192;p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3" name="Google Shape;193;p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4" name="Google Shape;194;p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5" name="Google Shape;195;p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6" name="Google Shape;196;p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7" name="Google Shape;197;p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8" name="Google Shape;198;p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9" name="Google Shape;199;p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0" name="Google Shape;200;p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1" name="Google Shape;201;p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2" name="Google Shape;202;p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3" name="Google Shape;203;p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4" name="Google Shape;204;p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05" name="Google Shape;205;p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1800"/>
                <a:buFont typeface="Century Gothic" panose="020B0502020202020204"/>
                <a:buNone/>
              </a:pPr>
              <a:endParaRPr sz="18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pic>
        <p:nvPicPr>
          <p:cNvPr id="206" name="Google Shape;206;p1"/>
          <p:cNvPicPr preferRelativeResize="0"/>
          <p:nvPr/>
        </p:nvPicPr>
        <p:blipFill rotWithShape="1">
          <a:blip r:embed="rId5"/>
          <a:srcRect/>
          <a:stretch>
            <a:fillRect/>
          </a:stretch>
        </p:blipFill>
        <p:spPr>
          <a:xfrm>
            <a:off x="10723488" y="6167007"/>
            <a:ext cx="845820" cy="68328"/>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fade">
                                      <p:cBhvr>
                                        <p:cTn id="11" dur="500"/>
                                        <p:tgtEl>
                                          <p:spTgt spid="153"/>
                                        </p:tgtEl>
                                      </p:cBhvr>
                                    </p:animEffect>
                                  </p:childTnLst>
                                </p:cTn>
                              </p:par>
                              <p:par>
                                <p:cTn id="12" presetID="10" presetClass="entr" presetSubtype="0" fill="hold" nodeType="withEffect">
                                  <p:stCondLst>
                                    <p:cond delay="0"/>
                                  </p:stCondLst>
                                  <p:childTnLst>
                                    <p:set>
                                      <p:cBhvr>
                                        <p:cTn id="13" dur="1" fill="hold">
                                          <p:stCondLst>
                                            <p:cond delay="0"/>
                                          </p:stCondLst>
                                        </p:cTn>
                                        <p:tgtEl>
                                          <p:spTgt spid="206"/>
                                        </p:tgtEl>
                                        <p:attrNameLst>
                                          <p:attrName>style.visibility</p:attrName>
                                        </p:attrNameLst>
                                      </p:cBhvr>
                                      <p:to>
                                        <p:strVal val="visible"/>
                                      </p:to>
                                    </p:set>
                                    <p:animEffect transition="in" filter="fade">
                                      <p:cBhvr>
                                        <p:cTn id="14" dur="500"/>
                                        <p:tgtEl>
                                          <p:spTgt spid="206"/>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wipe(down)">
                                      <p:cBhvr>
                                        <p:cTn id="19" dur="580">
                                          <p:stCondLst>
                                            <p:cond delay="0"/>
                                          </p:stCondLst>
                                        </p:cTn>
                                        <p:tgtEl>
                                          <p:spTgt spid="151"/>
                                        </p:tgtEl>
                                      </p:cBhvr>
                                    </p:animEffect>
                                    <p:anim calcmode="lin" valueType="num">
                                      <p:cBhvr>
                                        <p:cTn id="20" dur="1822" tmFilter="0,0; 0.14,0.36; 0.43,0.73; 0.71,0.91; 1.0,1.0">
                                          <p:stCondLst>
                                            <p:cond delay="0"/>
                                          </p:stCondLst>
                                        </p:cTn>
                                        <p:tgtEl>
                                          <p:spTgt spid="151"/>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51"/>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51"/>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51"/>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51"/>
                                        </p:tgtEl>
                                        <p:attrNameLst>
                                          <p:attrName>ppt_y</p:attrName>
                                        </p:attrNameLst>
                                      </p:cBhvr>
                                      <p:tavLst>
                                        <p:tav tm="0" fmla="#ppt_y-sin(pi*$)/81">
                                          <p:val>
                                            <p:fltVal val="0"/>
                                          </p:val>
                                        </p:tav>
                                        <p:tav tm="100000">
                                          <p:val>
                                            <p:fltVal val="1"/>
                                          </p:val>
                                        </p:tav>
                                      </p:tavLst>
                                    </p:anim>
                                    <p:animScale>
                                      <p:cBhvr>
                                        <p:cTn id="25" dur="26">
                                          <p:stCondLst>
                                            <p:cond delay="650"/>
                                          </p:stCondLst>
                                        </p:cTn>
                                        <p:tgtEl>
                                          <p:spTgt spid="151"/>
                                        </p:tgtEl>
                                      </p:cBhvr>
                                      <p:to x="100000" y="60000"/>
                                    </p:animScale>
                                    <p:animScale>
                                      <p:cBhvr>
                                        <p:cTn id="26" dur="166" decel="50000">
                                          <p:stCondLst>
                                            <p:cond delay="676"/>
                                          </p:stCondLst>
                                        </p:cTn>
                                        <p:tgtEl>
                                          <p:spTgt spid="151"/>
                                        </p:tgtEl>
                                      </p:cBhvr>
                                      <p:to x="100000" y="100000"/>
                                    </p:animScale>
                                    <p:animScale>
                                      <p:cBhvr>
                                        <p:cTn id="27" dur="26">
                                          <p:stCondLst>
                                            <p:cond delay="1312"/>
                                          </p:stCondLst>
                                        </p:cTn>
                                        <p:tgtEl>
                                          <p:spTgt spid="151"/>
                                        </p:tgtEl>
                                      </p:cBhvr>
                                      <p:to x="100000" y="80000"/>
                                    </p:animScale>
                                    <p:animScale>
                                      <p:cBhvr>
                                        <p:cTn id="28" dur="166" decel="50000">
                                          <p:stCondLst>
                                            <p:cond delay="1338"/>
                                          </p:stCondLst>
                                        </p:cTn>
                                        <p:tgtEl>
                                          <p:spTgt spid="151"/>
                                        </p:tgtEl>
                                      </p:cBhvr>
                                      <p:to x="100000" y="100000"/>
                                    </p:animScale>
                                    <p:animScale>
                                      <p:cBhvr>
                                        <p:cTn id="29" dur="26">
                                          <p:stCondLst>
                                            <p:cond delay="1642"/>
                                          </p:stCondLst>
                                        </p:cTn>
                                        <p:tgtEl>
                                          <p:spTgt spid="151"/>
                                        </p:tgtEl>
                                      </p:cBhvr>
                                      <p:to x="100000" y="90000"/>
                                    </p:animScale>
                                    <p:animScale>
                                      <p:cBhvr>
                                        <p:cTn id="30" dur="166" decel="50000">
                                          <p:stCondLst>
                                            <p:cond delay="1668"/>
                                          </p:stCondLst>
                                        </p:cTn>
                                        <p:tgtEl>
                                          <p:spTgt spid="151"/>
                                        </p:tgtEl>
                                      </p:cBhvr>
                                      <p:to x="100000" y="100000"/>
                                    </p:animScale>
                                    <p:animScale>
                                      <p:cBhvr>
                                        <p:cTn id="31" dur="26">
                                          <p:stCondLst>
                                            <p:cond delay="1808"/>
                                          </p:stCondLst>
                                        </p:cTn>
                                        <p:tgtEl>
                                          <p:spTgt spid="151"/>
                                        </p:tgtEl>
                                      </p:cBhvr>
                                      <p:to x="100000" y="95000"/>
                                    </p:animScale>
                                    <p:animScale>
                                      <p:cBhvr>
                                        <p:cTn id="32" dur="166" decel="50000">
                                          <p:stCondLst>
                                            <p:cond delay="1834"/>
                                          </p:stCondLst>
                                        </p:cTn>
                                        <p:tgtEl>
                                          <p:spTgt spid="15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ea2b7f3175_2_23"/>
          <p:cNvSpPr txBox="1">
            <a:spLocks noGrp="1"/>
          </p:cNvSpPr>
          <p:nvPr>
            <p:ph type="title"/>
          </p:nvPr>
        </p:nvSpPr>
        <p:spPr>
          <a:xfrm>
            <a:off x="645795" y="655925"/>
            <a:ext cx="5449900" cy="741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dirty="0" smtClean="0">
                <a:latin typeface="+mn-lt"/>
                <a:ea typeface="Times" panose="02020603050405020304"/>
                <a:cs typeface="Syncopate" panose="020B0604020202020204" charset="0"/>
                <a:sym typeface="Times" panose="02020603050405020304"/>
              </a:rPr>
              <a:t>Limitations Of The Existing System:</a:t>
            </a:r>
            <a:endParaRPr sz="2400" dirty="0">
              <a:latin typeface="+mn-lt"/>
              <a:ea typeface="Times" panose="02020603050405020304"/>
              <a:cs typeface="Syncopate" panose="020B0604020202020204" charset="0"/>
              <a:sym typeface="Times" panose="02020603050405020304"/>
            </a:endParaRPr>
          </a:p>
        </p:txBody>
      </p:sp>
      <p:sp>
        <p:nvSpPr>
          <p:cNvPr id="287" name="Google Shape;287;g2ea2b7f3175_2_23"/>
          <p:cNvSpPr txBox="1">
            <a:spLocks noGrp="1"/>
          </p:cNvSpPr>
          <p:nvPr>
            <p:ph type="body" idx="1"/>
          </p:nvPr>
        </p:nvSpPr>
        <p:spPr>
          <a:xfrm>
            <a:off x="670572" y="1925955"/>
            <a:ext cx="10850245" cy="3082925"/>
          </a:xfrm>
          <a:prstGeom prst="rect">
            <a:avLst/>
          </a:prstGeom>
        </p:spPr>
        <p:txBody>
          <a:bodyPr spcFirstLastPara="1" wrap="square" lIns="91425" tIns="45700" rIns="91425" bIns="45700" anchor="t" anchorCtr="0">
            <a:noAutofit/>
          </a:bodyPr>
          <a:lstStyle/>
          <a:p>
            <a:pPr marL="0" lvl="0" indent="0" algn="just" rtl="0">
              <a:lnSpc>
                <a:spcPct val="150000"/>
              </a:lnSpc>
              <a:spcBef>
                <a:spcPts val="1000"/>
              </a:spcBef>
              <a:spcAft>
                <a:spcPts val="0"/>
              </a:spcAft>
              <a:buClr>
                <a:schemeClr val="dk1"/>
              </a:buClr>
              <a:buSzPts val="935"/>
              <a:buFont typeface="Arial" panose="020B0604020202020204"/>
              <a:buNone/>
            </a:pPr>
            <a:r>
              <a:rPr lang="en-US" sz="1800" dirty="0">
                <a:latin typeface="Times New Roman" panose="02020603050405020304" pitchFamily="18" charset="0"/>
                <a:ea typeface="Times" panose="02020603050405020304"/>
                <a:cs typeface="Times New Roman" panose="02020603050405020304" pitchFamily="18" charset="0"/>
                <a:sym typeface="Times" panose="02020603050405020304"/>
              </a:rPr>
              <a:t>Cost: High-end fish finders like the FCV-688 can be expensive, which may be a barrier for some users, especially recreational fishermen or smaller boat owners who have budget constraints.</a:t>
            </a:r>
            <a:endParaRPr sz="1800" dirty="0">
              <a:latin typeface="Times New Roman" panose="02020603050405020304" pitchFamily="18" charset="0"/>
              <a:ea typeface="Times" panose="02020603050405020304"/>
              <a:cs typeface="Times New Roman" panose="02020603050405020304" pitchFamily="18" charset="0"/>
              <a:sym typeface="Times" panose="02020603050405020304"/>
            </a:endParaRPr>
          </a:p>
          <a:p>
            <a:pPr marL="0" lvl="0" indent="0" algn="just" rtl="0">
              <a:lnSpc>
                <a:spcPct val="150000"/>
              </a:lnSpc>
              <a:spcBef>
                <a:spcPts val="1000"/>
              </a:spcBef>
              <a:spcAft>
                <a:spcPts val="0"/>
              </a:spcAft>
              <a:buClr>
                <a:schemeClr val="dk1"/>
              </a:buClr>
              <a:buSzPts val="935"/>
              <a:buFont typeface="Arial" panose="020B0604020202020204"/>
              <a:buNone/>
            </a:pPr>
            <a:r>
              <a:rPr lang="en-US" sz="1800" dirty="0">
                <a:latin typeface="Times New Roman" panose="02020603050405020304" pitchFamily="18" charset="0"/>
                <a:ea typeface="Times" panose="02020603050405020304"/>
                <a:cs typeface="Times New Roman" panose="02020603050405020304" pitchFamily="18" charset="0"/>
                <a:sym typeface="Times" panose="02020603050405020304"/>
              </a:rPr>
              <a:t>Complexity: The advanced features and settings of the FCV-688 may be overwhelming for beginners or users who are not familiar with fish finder technology. It may take time to learn how to use all the features effectively.</a:t>
            </a:r>
            <a:endParaRPr sz="1800" dirty="0">
              <a:latin typeface="Times New Roman" panose="02020603050405020304" pitchFamily="18" charset="0"/>
              <a:ea typeface="Times" panose="02020603050405020304"/>
              <a:cs typeface="Times New Roman" panose="02020603050405020304" pitchFamily="18" charset="0"/>
              <a:sym typeface="Times" panose="02020603050405020304"/>
            </a:endParaRPr>
          </a:p>
          <a:p>
            <a:pPr marL="0" lvl="0" indent="0" algn="just" rtl="0">
              <a:lnSpc>
                <a:spcPct val="150000"/>
              </a:lnSpc>
              <a:spcBef>
                <a:spcPts val="1000"/>
              </a:spcBef>
              <a:spcAft>
                <a:spcPts val="0"/>
              </a:spcAft>
              <a:buClr>
                <a:schemeClr val="dk1"/>
              </a:buClr>
              <a:buSzPts val="935"/>
              <a:buFont typeface="Arial" panose="020B0604020202020204"/>
              <a:buNone/>
            </a:pPr>
            <a:r>
              <a:rPr lang="en-US" sz="1800" dirty="0" smtClean="0">
                <a:latin typeface="Times New Roman" panose="02020603050405020304" pitchFamily="18" charset="0"/>
                <a:ea typeface="Times" panose="02020603050405020304"/>
                <a:cs typeface="Times New Roman" panose="02020603050405020304" pitchFamily="18" charset="0"/>
                <a:sym typeface="Times" panose="02020603050405020304"/>
              </a:rPr>
              <a:t>Power </a:t>
            </a:r>
            <a:r>
              <a:rPr lang="en-US" sz="1800" dirty="0">
                <a:latin typeface="Times New Roman" panose="02020603050405020304" pitchFamily="18" charset="0"/>
                <a:ea typeface="Times" panose="02020603050405020304"/>
                <a:cs typeface="Times New Roman" panose="02020603050405020304" pitchFamily="18" charset="0"/>
                <a:sym typeface="Times" panose="02020603050405020304"/>
              </a:rPr>
              <a:t>Consumption: </a:t>
            </a:r>
            <a:r>
              <a:rPr lang="en-US" sz="1800" dirty="0" smtClean="0">
                <a:latin typeface="Times New Roman" panose="02020603050405020304" pitchFamily="18" charset="0"/>
                <a:ea typeface="Times" panose="02020603050405020304"/>
                <a:cs typeface="Times New Roman" panose="02020603050405020304" pitchFamily="18" charset="0"/>
                <a:sym typeface="Times" panose="02020603050405020304"/>
              </a:rPr>
              <a:t>Fish finders </a:t>
            </a:r>
            <a:r>
              <a:rPr lang="en-US" sz="1800" dirty="0">
                <a:latin typeface="Times New Roman" panose="02020603050405020304" pitchFamily="18" charset="0"/>
                <a:ea typeface="Times" panose="02020603050405020304"/>
                <a:cs typeface="Times New Roman" panose="02020603050405020304" pitchFamily="18" charset="0"/>
                <a:sym typeface="Times" panose="02020603050405020304"/>
              </a:rPr>
              <a:t>like the FCV-688 can consume a significant amount of power, especially if used extensively. This may require additional battery capacity or careful management of power resources on board.</a:t>
            </a:r>
            <a:endParaRPr sz="1800" dirty="0">
              <a:latin typeface="Times New Roman" panose="02020603050405020304" pitchFamily="18" charset="0"/>
              <a:ea typeface="Times" panose="02020603050405020304"/>
              <a:cs typeface="Times New Roman" panose="02020603050405020304" pitchFamily="18" charset="0"/>
              <a:sym typeface="Times" panose="02020603050405020304"/>
            </a:endParaRPr>
          </a:p>
          <a:p>
            <a:pPr marL="0" lvl="0" indent="0" algn="just" rtl="0">
              <a:lnSpc>
                <a:spcPct val="150000"/>
              </a:lnSpc>
              <a:spcBef>
                <a:spcPts val="1000"/>
              </a:spcBef>
              <a:spcAft>
                <a:spcPts val="0"/>
              </a:spcAft>
              <a:buSzPts val="935"/>
              <a:buNone/>
            </a:pPr>
            <a:endParaRPr sz="1800" dirty="0">
              <a:latin typeface="Times New Roman" panose="02020603050405020304" pitchFamily="18" charset="0"/>
              <a:ea typeface="Times" panose="02020603050405020304"/>
              <a:cs typeface="Times New Roman" panose="02020603050405020304" pitchFamily="18" charset="0"/>
              <a:sym typeface="Times" panose="020206030504050203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ea2b7f3175_2_31"/>
          <p:cNvSpPr txBox="1">
            <a:spLocks noGrp="1"/>
          </p:cNvSpPr>
          <p:nvPr>
            <p:ph type="body" idx="1"/>
          </p:nvPr>
        </p:nvSpPr>
        <p:spPr>
          <a:xfrm>
            <a:off x="434340" y="1700531"/>
            <a:ext cx="11271250" cy="3481070"/>
          </a:xfrm>
          <a:prstGeom prst="rect">
            <a:avLst/>
          </a:prstGeom>
        </p:spPr>
        <p:txBody>
          <a:bodyPr spcFirstLastPara="1" wrap="square" lIns="91425" tIns="45700" rIns="91425" bIns="45700" anchor="t" anchorCtr="0">
            <a:noAutofit/>
          </a:bodyPr>
          <a:lstStyle/>
          <a:p>
            <a:pPr marL="0" lvl="0" indent="0" algn="just" rtl="0">
              <a:lnSpc>
                <a:spcPct val="150000"/>
              </a:lnSpc>
              <a:spcBef>
                <a:spcPts val="1000"/>
              </a:spcBef>
              <a:spcAft>
                <a:spcPts val="0"/>
              </a:spcAft>
              <a:buClr>
                <a:schemeClr val="dk1"/>
              </a:buClr>
              <a:buSzPts val="770"/>
              <a:buFont typeface="Arial" panose="020B0604020202020204"/>
              <a:buNone/>
            </a:pPr>
            <a:r>
              <a:rPr lang="en-US" sz="1800" dirty="0">
                <a:latin typeface="Times New Roman" panose="02020603050405020304" pitchFamily="18" charset="0"/>
                <a:ea typeface="Times" panose="02020603050405020304"/>
                <a:cs typeface="Times New Roman" panose="02020603050405020304" pitchFamily="18" charset="0"/>
                <a:sym typeface="Times" panose="02020603050405020304"/>
              </a:rPr>
              <a:t>Maintenance: Regular maintenance is necessary to ensure the </a:t>
            </a:r>
            <a:r>
              <a:rPr lang="en-US" sz="1800" dirty="0" smtClean="0">
                <a:latin typeface="Times New Roman" panose="02020603050405020304" pitchFamily="18" charset="0"/>
                <a:ea typeface="Times" panose="02020603050405020304"/>
                <a:cs typeface="Times New Roman" panose="02020603050405020304" pitchFamily="18" charset="0"/>
                <a:sym typeface="Times" panose="02020603050405020304"/>
              </a:rPr>
              <a:t>fish finder </a:t>
            </a:r>
            <a:r>
              <a:rPr lang="en-US" sz="1800" dirty="0">
                <a:latin typeface="Times New Roman" panose="02020603050405020304" pitchFamily="18" charset="0"/>
                <a:ea typeface="Times" panose="02020603050405020304"/>
                <a:cs typeface="Times New Roman" panose="02020603050405020304" pitchFamily="18" charset="0"/>
                <a:sym typeface="Times" panose="02020603050405020304"/>
              </a:rPr>
              <a:t>continues to operate at peak performance. This includes cleaning the transducer, checking connections, and updating software or firmware as needed.</a:t>
            </a:r>
            <a:endParaRPr sz="1800" dirty="0">
              <a:latin typeface="Times New Roman" panose="02020603050405020304" pitchFamily="18" charset="0"/>
              <a:ea typeface="Times" panose="02020603050405020304"/>
              <a:cs typeface="Times New Roman" panose="02020603050405020304" pitchFamily="18" charset="0"/>
              <a:sym typeface="Times" panose="02020603050405020304"/>
            </a:endParaRPr>
          </a:p>
          <a:p>
            <a:pPr marL="0" lvl="0" indent="0" algn="just" rtl="0">
              <a:lnSpc>
                <a:spcPct val="150000"/>
              </a:lnSpc>
              <a:spcBef>
                <a:spcPts val="1000"/>
              </a:spcBef>
              <a:spcAft>
                <a:spcPts val="0"/>
              </a:spcAft>
              <a:buClr>
                <a:schemeClr val="dk1"/>
              </a:buClr>
              <a:buSzPts val="770"/>
              <a:buFont typeface="Arial" panose="020B0604020202020204"/>
              <a:buNone/>
            </a:pPr>
            <a:r>
              <a:rPr lang="en-US" sz="1800" dirty="0" smtClean="0">
                <a:latin typeface="Times New Roman" panose="02020603050405020304" pitchFamily="18" charset="0"/>
                <a:ea typeface="Times" panose="02020603050405020304"/>
                <a:cs typeface="Times New Roman" panose="02020603050405020304" pitchFamily="18" charset="0"/>
                <a:sym typeface="Times" panose="02020603050405020304"/>
              </a:rPr>
              <a:t>Display </a:t>
            </a:r>
            <a:r>
              <a:rPr lang="en-US" sz="1800" dirty="0">
                <a:latin typeface="Times New Roman" panose="02020603050405020304" pitchFamily="18" charset="0"/>
                <a:ea typeface="Times" panose="02020603050405020304"/>
                <a:cs typeface="Times New Roman" panose="02020603050405020304" pitchFamily="18" charset="0"/>
                <a:sym typeface="Times" panose="02020603050405020304"/>
              </a:rPr>
              <a:t>Size: While the FCV-688 typically features a decent-sized display, some users may prefer larger displays for better visibility, especially in challenging lighting or weather conditions.</a:t>
            </a:r>
            <a:endParaRPr sz="1800" dirty="0">
              <a:latin typeface="Times New Roman" panose="02020603050405020304" pitchFamily="18" charset="0"/>
              <a:ea typeface="Times" panose="02020603050405020304"/>
              <a:cs typeface="Times New Roman" panose="02020603050405020304" pitchFamily="18" charset="0"/>
              <a:sym typeface="Times" panose="02020603050405020304"/>
            </a:endParaRPr>
          </a:p>
          <a:p>
            <a:pPr marL="0" lvl="0" indent="0" algn="just" rtl="0">
              <a:lnSpc>
                <a:spcPct val="150000"/>
              </a:lnSpc>
              <a:spcBef>
                <a:spcPts val="1000"/>
              </a:spcBef>
              <a:spcAft>
                <a:spcPts val="0"/>
              </a:spcAft>
              <a:buClr>
                <a:schemeClr val="dk1"/>
              </a:buClr>
              <a:buSzPts val="770"/>
              <a:buFont typeface="Arial" panose="020B0604020202020204"/>
              <a:buNone/>
            </a:pPr>
            <a:r>
              <a:rPr lang="en-US" sz="1800" dirty="0">
                <a:latin typeface="Times New Roman" panose="02020603050405020304" pitchFamily="18" charset="0"/>
                <a:ea typeface="Times" panose="02020603050405020304"/>
                <a:cs typeface="Times New Roman" panose="02020603050405020304" pitchFamily="18" charset="0"/>
                <a:sym typeface="Times" panose="02020603050405020304"/>
              </a:rPr>
              <a:t>Dependence on Water Conditions: Like all sonar-based devices, the effectiveness of the FCV-688 can be affected by water conditions such as turbulence, salinity, and temperature variations, which may impact sonar performance</a:t>
            </a:r>
            <a:r>
              <a:rPr lang="en-US" sz="1800" dirty="0" smtClean="0">
                <a:latin typeface="Times New Roman" panose="02020603050405020304" pitchFamily="18" charset="0"/>
                <a:ea typeface="Times" panose="02020603050405020304"/>
                <a:cs typeface="Times New Roman" panose="02020603050405020304" pitchFamily="18" charset="0"/>
                <a:sym typeface="Times" panose="02020603050405020304"/>
              </a:rPr>
              <a:t>.</a:t>
            </a:r>
            <a:endParaRPr sz="1800" dirty="0">
              <a:latin typeface="Times New Roman" panose="02020603050405020304" pitchFamily="18" charset="0"/>
              <a:ea typeface="Times" panose="02020603050405020304"/>
              <a:cs typeface="Times New Roman" panose="02020603050405020304" pitchFamily="18" charset="0"/>
              <a:sym typeface="Times" panose="020206030504050203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390" y="666115"/>
            <a:ext cx="4408805" cy="481965"/>
          </a:xfrm>
        </p:spPr>
        <p:txBody>
          <a:bodyPr/>
          <a:lstStyle/>
          <a:p>
            <a:r>
              <a:rPr lang="en-US" sz="2400" dirty="0">
                <a:latin typeface="+mj-lt"/>
                <a:cs typeface="Syncopate" panose="020B0604020202020204" charset="0"/>
              </a:rPr>
              <a:t>Proposed </a:t>
            </a:r>
            <a:r>
              <a:rPr lang="en-US" sz="2400" dirty="0" smtClean="0">
                <a:latin typeface="+mj-lt"/>
                <a:cs typeface="Syncopate" panose="020B0604020202020204" charset="0"/>
              </a:rPr>
              <a:t>Invention:</a:t>
            </a:r>
            <a:endParaRPr lang="en-US" sz="2400" dirty="0">
              <a:latin typeface="+mj-lt"/>
              <a:cs typeface="Syncopate" panose="020B0604020202020204" charset="0"/>
            </a:endParaRPr>
          </a:p>
        </p:txBody>
      </p:sp>
      <p:sp>
        <p:nvSpPr>
          <p:cNvPr id="3" name="Text Placeholder 2"/>
          <p:cNvSpPr>
            <a:spLocks noGrp="1"/>
          </p:cNvSpPr>
          <p:nvPr>
            <p:ph type="body" idx="1"/>
          </p:nvPr>
        </p:nvSpPr>
        <p:spPr>
          <a:xfrm>
            <a:off x="961390" y="1691005"/>
            <a:ext cx="9796145" cy="4195445"/>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In </a:t>
            </a:r>
            <a:r>
              <a:rPr lang="en-US" sz="1800" dirty="0" smtClean="0">
                <a:latin typeface="Times New Roman" panose="02020603050405020304" pitchFamily="18" charset="0"/>
                <a:cs typeface="Times New Roman" panose="02020603050405020304" pitchFamily="18" charset="0"/>
              </a:rPr>
              <a:t>this work </a:t>
            </a:r>
            <a:r>
              <a:rPr lang="en-US" sz="1800" dirty="0">
                <a:latin typeface="Times New Roman" panose="02020603050405020304" pitchFamily="18" charset="0"/>
                <a:cs typeface="Times New Roman" panose="02020603050405020304" pitchFamily="18" charset="0"/>
              </a:rPr>
              <a:t>we invert the wireless lens and Wi-Fi connection monitor for seeing the video graphics. It’s mainly used for fisherman for fishing and detecting a rocks in under a sea because the rocks are damaged the boats for that the fisherman’s gets a loss in their life. And in </a:t>
            </a:r>
            <a:r>
              <a:rPr lang="en-US" sz="1800" dirty="0" smtClean="0">
                <a:latin typeface="Times New Roman" panose="02020603050405020304" pitchFamily="18" charset="0"/>
                <a:cs typeface="Times New Roman" panose="02020603050405020304" pitchFamily="18" charset="0"/>
              </a:rPr>
              <a:t>our work it’s </a:t>
            </a:r>
            <a:r>
              <a:rPr lang="en-US" sz="1800" dirty="0">
                <a:latin typeface="Times New Roman" panose="02020603050405020304" pitchFamily="18" charset="0"/>
                <a:cs typeface="Times New Roman" panose="02020603050405020304" pitchFamily="18" charset="0"/>
              </a:rPr>
              <a:t>easy to handle and </a:t>
            </a:r>
            <a:r>
              <a:rPr lang="en-US" sz="1800" dirty="0" smtClean="0">
                <a:latin typeface="Times New Roman" panose="02020603050405020304" pitchFamily="18" charset="0"/>
                <a:cs typeface="Times New Roman" panose="02020603050405020304" pitchFamily="18" charset="0"/>
              </a:rPr>
              <a:t>it gives a </a:t>
            </a:r>
            <a:r>
              <a:rPr lang="en-US" sz="1800" dirty="0">
                <a:latin typeface="Times New Roman" panose="02020603050405020304" pitchFamily="18" charset="0"/>
                <a:cs typeface="Times New Roman" panose="02020603050405020304" pitchFamily="18" charset="0"/>
              </a:rPr>
              <a:t>clear view. Because we are using a camera lens like a drone camera so it’s very easy to handle </a:t>
            </a:r>
            <a:r>
              <a:rPr lang="en-US" sz="1800" dirty="0" smtClean="0">
                <a:latin typeface="Times New Roman" panose="02020603050405020304" pitchFamily="18" charset="0"/>
                <a:cs typeface="Times New Roman" panose="02020603050405020304" pitchFamily="18" charset="0"/>
              </a:rPr>
              <a:t>and can </a:t>
            </a:r>
            <a:r>
              <a:rPr lang="en-US" sz="1800" dirty="0">
                <a:latin typeface="Times New Roman" panose="02020603050405020304" pitchFamily="18" charset="0"/>
                <a:cs typeface="Times New Roman" panose="02020603050405020304" pitchFamily="18" charset="0"/>
              </a:rPr>
              <a:t>increase the destination for Wi-Fi connection in our device. </a:t>
            </a:r>
          </a:p>
          <a:p>
            <a:pPr algn="just">
              <a:lnSpc>
                <a:spcPct val="150000"/>
              </a:lnSpc>
            </a:pPr>
            <a:r>
              <a:rPr lang="en-US" sz="1800" dirty="0">
                <a:latin typeface="Times New Roman" panose="02020603050405020304" pitchFamily="18" charset="0"/>
                <a:cs typeface="Times New Roman" panose="02020603050405020304" pitchFamily="18" charset="0"/>
              </a:rPr>
              <a:t>In this invention we use a </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Waterproof Camera. In this camera its have a *24 LED lights and AHD Camera and the camera is covered by Metal Case and 100° Viewing Angle. It’s very useful for fisherman’s to detect a fishes and rocks.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3810" y="367030"/>
            <a:ext cx="7104380" cy="1239520"/>
          </a:xfrm>
        </p:spPr>
        <p:txBody>
          <a:bodyPr/>
          <a:lstStyle/>
          <a:p>
            <a:r>
              <a:rPr lang="en-US" sz="2400" dirty="0">
                <a:latin typeface="+mj-lt"/>
                <a:cs typeface="Syncopate" panose="020B0604020202020204" charset="0"/>
              </a:rPr>
              <a:t>Wireless Wi-Fi </a:t>
            </a:r>
            <a:r>
              <a:rPr lang="en-US" sz="2400" dirty="0" smtClean="0">
                <a:latin typeface="+mj-lt"/>
                <a:cs typeface="Syncopate" panose="020B0604020202020204" charset="0"/>
              </a:rPr>
              <a:t>Waterproof </a:t>
            </a:r>
            <a:r>
              <a:rPr lang="en-US" sz="2400" dirty="0">
                <a:latin typeface="+mj-lt"/>
                <a:cs typeface="Syncopate" panose="020B0604020202020204" charset="0"/>
              </a:rPr>
              <a:t>Video </a:t>
            </a:r>
            <a:r>
              <a:rPr lang="en-US" sz="2400" dirty="0" smtClean="0">
                <a:latin typeface="+mj-lt"/>
                <a:cs typeface="Syncopate" panose="020B0604020202020204" charset="0"/>
              </a:rPr>
              <a:t>Camera:</a:t>
            </a:r>
            <a:endParaRPr lang="en-US" sz="2400" dirty="0">
              <a:latin typeface="+mj-lt"/>
              <a:cs typeface="Syncopate" panose="020B0604020202020204" charset="0"/>
            </a:endParaRPr>
          </a:p>
        </p:txBody>
      </p:sp>
      <p:sp>
        <p:nvSpPr>
          <p:cNvPr id="3" name="Text Placeholder 2"/>
          <p:cNvSpPr>
            <a:spLocks noGrp="1"/>
          </p:cNvSpPr>
          <p:nvPr>
            <p:ph type="body" idx="1"/>
          </p:nvPr>
        </p:nvSpPr>
        <p:spPr>
          <a:xfrm>
            <a:off x="4163060" y="1925320"/>
            <a:ext cx="7145020" cy="3815079"/>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Our Wireless </a:t>
            </a:r>
            <a:r>
              <a:rPr lang="en-US" sz="1800" dirty="0" smtClean="0">
                <a:latin typeface="Times New Roman" panose="02020603050405020304" pitchFamily="18" charset="0"/>
                <a:cs typeface="Times New Roman" panose="02020603050405020304" pitchFamily="18" charset="0"/>
              </a:rPr>
              <a:t>Wi-Fi </a:t>
            </a:r>
            <a:r>
              <a:rPr lang="en-US" sz="1800" dirty="0">
                <a:latin typeface="Times New Roman" panose="02020603050405020304" pitchFamily="18" charset="0"/>
                <a:cs typeface="Times New Roman" panose="02020603050405020304" pitchFamily="18" charset="0"/>
              </a:rPr>
              <a:t>Waterproof Video Camera. Built for resilience and versatility, this advanced camera seamlessly connects to your Wi-Fi network, ensuring real-time streaming and remote access from any device.</a:t>
            </a:r>
          </a:p>
          <a:p>
            <a:pPr algn="just">
              <a:lnSpc>
                <a:spcPct val="150000"/>
              </a:lnSpc>
            </a:pPr>
            <a:r>
              <a:rPr lang="en-US" sz="1800" dirty="0">
                <a:latin typeface="Times New Roman" panose="02020603050405020304" pitchFamily="18" charset="0"/>
                <a:cs typeface="Times New Roman" panose="02020603050405020304" pitchFamily="18" charset="0"/>
              </a:rPr>
              <a:t> It withstands dust and can be submerged beyond 1 meter, making it ideal for all-weather monitoring and underwater exploration. Capture vivid HD video day or night with enhanced night vision </a:t>
            </a:r>
            <a:r>
              <a:rPr lang="en-US" sz="1800" dirty="0" smtClean="0">
                <a:latin typeface="Times New Roman" panose="02020603050405020304" pitchFamily="18" charset="0"/>
                <a:cs typeface="Times New Roman" panose="02020603050405020304" pitchFamily="18" charset="0"/>
              </a:rPr>
              <a:t>capabilities.</a:t>
            </a:r>
          </a:p>
        </p:txBody>
      </p:sp>
      <p:pic>
        <p:nvPicPr>
          <p:cNvPr id="6" name="Picture 5" descr="camera11"/>
          <p:cNvPicPr>
            <a:picLocks noChangeAspect="1"/>
          </p:cNvPicPr>
          <p:nvPr/>
        </p:nvPicPr>
        <p:blipFill>
          <a:blip r:embed="rId2"/>
          <a:stretch>
            <a:fillRect/>
          </a:stretch>
        </p:blipFill>
        <p:spPr>
          <a:xfrm>
            <a:off x="152400" y="1590040"/>
            <a:ext cx="3830319" cy="48615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666078"/>
            <a:ext cx="4007169" cy="705522"/>
          </a:xfrm>
        </p:spPr>
        <p:txBody>
          <a:bodyPr/>
          <a:lstStyle/>
          <a:p>
            <a:r>
              <a:rPr lang="en-IN" sz="2400" dirty="0" smtClean="0">
                <a:latin typeface="+mj-lt"/>
              </a:rPr>
              <a:t>Aqua Fi Methodology:</a:t>
            </a:r>
            <a:endParaRPr lang="en-IN" sz="2400" dirty="0">
              <a:latin typeface="+mj-lt"/>
            </a:endParaRPr>
          </a:p>
        </p:txBody>
      </p:sp>
      <p:sp>
        <p:nvSpPr>
          <p:cNvPr id="3" name="Text Placeholder 2"/>
          <p:cNvSpPr>
            <a:spLocks noGrp="1"/>
          </p:cNvSpPr>
          <p:nvPr>
            <p:ph type="body" idx="1"/>
          </p:nvPr>
        </p:nvSpPr>
        <p:spPr>
          <a:xfrm>
            <a:off x="4405312" y="1452880"/>
            <a:ext cx="7055167" cy="4743863"/>
          </a:xfrm>
        </p:spPr>
        <p:txBody>
          <a:bodyPr>
            <a:normAutofit lnSpcReduction="10000"/>
          </a:bodyPr>
          <a:lstStyle/>
          <a:p>
            <a:pPr algn="just">
              <a:lnSpc>
                <a:spcPct val="150000"/>
              </a:lnSpc>
            </a:pPr>
            <a:r>
              <a:rPr lang="en-GB" sz="1800" dirty="0">
                <a:latin typeface="Times New Roman" panose="02020603050405020304" pitchFamily="18" charset="0"/>
                <a:cs typeface="Times New Roman" panose="02020603050405020304" pitchFamily="18" charset="0"/>
              </a:rPr>
              <a:t>Underwater communication is possible with radio, acoustic and visible light signals. However, radio can only carry data over short distances, while acoustic signals support long distances, but with a very limited data rate. Visible light can travel far and carry lots of data, but the narrow light beams require a clear line of sight between the transmitters and receivers</a:t>
            </a:r>
            <a:r>
              <a:rPr lang="en-GB" sz="1800" dirty="0" smtClean="0">
                <a:latin typeface="Times New Roman" panose="02020603050405020304" pitchFamily="18" charset="0"/>
                <a:cs typeface="Times New Roman" panose="02020603050405020304" pitchFamily="18" charset="0"/>
              </a:rPr>
              <a:t>.</a:t>
            </a:r>
          </a:p>
          <a:p>
            <a:pPr algn="just">
              <a:lnSpc>
                <a:spcPct val="150000"/>
              </a:lnSpc>
            </a:pPr>
            <a:r>
              <a:rPr lang="en-GB" sz="1800" dirty="0" smtClean="0">
                <a:latin typeface="Times New Roman" panose="02020603050405020304" pitchFamily="18" charset="0"/>
                <a:cs typeface="Times New Roman" panose="02020603050405020304" pitchFamily="18" charset="0"/>
              </a:rPr>
              <a:t>Like this methodology, we use Wi-Fi chip to connect both the camera and the monitor.</a:t>
            </a:r>
            <a:r>
              <a:rPr lang="en-GB" sz="1800" dirty="0">
                <a:latin typeface="Times New Roman" panose="02020603050405020304" pitchFamily="18" charset="0"/>
                <a:cs typeface="Times New Roman" panose="02020603050405020304" pitchFamily="18" charset="0"/>
              </a:rPr>
              <a:t> We have created a relatively cheap and flexible way to connect underwater environments to the global </a:t>
            </a:r>
            <a:r>
              <a:rPr lang="en-GB" sz="1800" dirty="0" smtClean="0">
                <a:latin typeface="Times New Roman" panose="02020603050405020304" pitchFamily="18" charset="0"/>
                <a:cs typeface="Times New Roman" panose="02020603050405020304" pitchFamily="18" charset="0"/>
              </a:rPr>
              <a:t>internet. The connection is possible through wireless Wi-Fi chip by connecting to it also by attaching SIM cards or through HDMI cables.</a:t>
            </a:r>
            <a:endParaRPr lang="en-IN"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1717039"/>
            <a:ext cx="3860800" cy="4479705"/>
          </a:xfrm>
          <a:prstGeom prst="rect">
            <a:avLst/>
          </a:prstGeom>
        </p:spPr>
      </p:pic>
    </p:spTree>
    <p:extLst>
      <p:ext uri="{BB962C8B-B14F-4D97-AF65-F5344CB8AC3E}">
        <p14:creationId xmlns:p14="http://schemas.microsoft.com/office/powerpoint/2010/main" val="3096173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955" y="831215"/>
            <a:ext cx="3874770" cy="875030"/>
          </a:xfrm>
        </p:spPr>
        <p:txBody>
          <a:bodyPr/>
          <a:lstStyle/>
          <a:p>
            <a:r>
              <a:rPr lang="en-US" sz="2400" dirty="0">
                <a:latin typeface="+mj-lt"/>
                <a:cs typeface="Syncopate" panose="020B0604020202020204" charset="0"/>
              </a:rPr>
              <a:t>Wi-Fi </a:t>
            </a:r>
            <a:r>
              <a:rPr lang="en-US" sz="2400" dirty="0" smtClean="0">
                <a:latin typeface="+mj-lt"/>
                <a:cs typeface="Syncopate" panose="020B0604020202020204" charset="0"/>
              </a:rPr>
              <a:t>Chip: </a:t>
            </a:r>
            <a:endParaRPr lang="en-US" sz="2400" dirty="0">
              <a:latin typeface="+mj-lt"/>
              <a:cs typeface="Syncopate" panose="020B0604020202020204" charset="0"/>
            </a:endParaRPr>
          </a:p>
        </p:txBody>
      </p:sp>
      <p:sp>
        <p:nvSpPr>
          <p:cNvPr id="3" name="Text Placeholder 2"/>
          <p:cNvSpPr>
            <a:spLocks noGrp="1"/>
          </p:cNvSpPr>
          <p:nvPr>
            <p:ph type="body" idx="1"/>
          </p:nvPr>
        </p:nvSpPr>
        <p:spPr>
          <a:xfrm>
            <a:off x="4874260" y="2339340"/>
            <a:ext cx="5744210" cy="2473960"/>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Wi-Fi chip, also known as a Wi-Fi module or WiFi adapter, is a piece of hardware that allows devices like computers, smartphones, and other electronics to connect to wireless networks. It contains the necessary circuitry and components to communicate wirelessly using WiFi standards.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40" y="2562860"/>
            <a:ext cx="3525520" cy="24739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4780" y="230505"/>
            <a:ext cx="6823075" cy="748030"/>
          </a:xfrm>
        </p:spPr>
        <p:txBody>
          <a:bodyPr/>
          <a:lstStyle/>
          <a:p>
            <a:r>
              <a:rPr lang="en-US" sz="2400" dirty="0">
                <a:latin typeface="+mj-lt"/>
                <a:cs typeface="Syncopate" panose="020B0604020202020204" charset="0"/>
                <a:sym typeface="+mn-ea"/>
              </a:rPr>
              <a:t>Wide Viewing Angle TFT HD </a:t>
            </a:r>
            <a:r>
              <a:rPr lang="en-US" sz="2400" dirty="0" smtClean="0">
                <a:latin typeface="+mj-lt"/>
                <a:cs typeface="Syncopate" panose="020B0604020202020204" charset="0"/>
                <a:sym typeface="+mn-ea"/>
              </a:rPr>
              <a:t>Monitor:</a:t>
            </a:r>
            <a:endParaRPr lang="en-US" sz="2400" dirty="0">
              <a:latin typeface="+mj-lt"/>
              <a:cs typeface="Syncopate" panose="020B0604020202020204" charset="0"/>
              <a:sym typeface="+mn-ea"/>
            </a:endParaRPr>
          </a:p>
        </p:txBody>
      </p:sp>
      <p:sp>
        <p:nvSpPr>
          <p:cNvPr id="3" name="Text Placeholder 2"/>
          <p:cNvSpPr>
            <a:spLocks noGrp="1"/>
          </p:cNvSpPr>
          <p:nvPr>
            <p:ph type="body" idx="1"/>
          </p:nvPr>
        </p:nvSpPr>
        <p:spPr>
          <a:xfrm>
            <a:off x="4474845" y="1861821"/>
            <a:ext cx="7125335" cy="3848100"/>
          </a:xfrm>
        </p:spPr>
        <p:txBody>
          <a:bodyPr>
            <a:noAutofit/>
          </a:bodyPr>
          <a:lstStyle/>
          <a:p>
            <a:pPr marL="480060" indent="-342900" algn="just">
              <a:lnSpc>
                <a:spcPct val="150000"/>
              </a:lnSpc>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【Wide Viewing Angle TFT HD Monitor】— This fish camera features a high-resolution TFT color monitor, making images brighter and more lifelike. With an ultra-wide angle of 165°/175°, the brightness and color of the screen will not change even when viewed from an angle.</a:t>
            </a:r>
          </a:p>
          <a:p>
            <a:pPr marL="480060" indent="-342900" algn="just">
              <a:lnSpc>
                <a:spcPct val="150000"/>
              </a:lnSpc>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The time it takes for a pixel to change from one color to another, measured in milliseconds (ms). Lower response times reduce motion blur, crucial for fast-paced gaming</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4" name="Picture 3" descr="monitor"/>
          <p:cNvPicPr>
            <a:picLocks noChangeAspect="1"/>
          </p:cNvPicPr>
          <p:nvPr/>
        </p:nvPicPr>
        <p:blipFill>
          <a:blip r:embed="rId2"/>
          <a:srcRect l="-80" t="928" r="9036"/>
          <a:stretch>
            <a:fillRect/>
          </a:stretch>
        </p:blipFill>
        <p:spPr>
          <a:xfrm>
            <a:off x="176530" y="1778000"/>
            <a:ext cx="4127500" cy="42773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795" y="452755"/>
            <a:ext cx="5450205" cy="970915"/>
          </a:xfrm>
        </p:spPr>
        <p:txBody>
          <a:bodyPr/>
          <a:lstStyle/>
          <a:p>
            <a:r>
              <a:rPr lang="en-US" sz="2400" dirty="0">
                <a:latin typeface="+mj-lt"/>
                <a:cs typeface="Syncopate" panose="020B0604020202020204" charset="0"/>
                <a:sym typeface="+mn-ea"/>
              </a:rPr>
              <a:t>Built-In 5000mah </a:t>
            </a:r>
            <a:r>
              <a:rPr lang="en-US" sz="2400" dirty="0" smtClean="0">
                <a:latin typeface="+mj-lt"/>
                <a:cs typeface="Syncopate" panose="020B0604020202020204" charset="0"/>
                <a:sym typeface="+mn-ea"/>
              </a:rPr>
              <a:t>Battery:</a:t>
            </a:r>
            <a:endParaRPr lang="en-US" sz="2400" dirty="0">
              <a:latin typeface="+mj-lt"/>
              <a:cs typeface="Syncopate" panose="020B0604020202020204" charset="0"/>
              <a:sym typeface="+mn-ea"/>
            </a:endParaRPr>
          </a:p>
        </p:txBody>
      </p:sp>
      <p:sp>
        <p:nvSpPr>
          <p:cNvPr id="3" name="Text Placeholder 2"/>
          <p:cNvSpPr>
            <a:spLocks noGrp="1"/>
          </p:cNvSpPr>
          <p:nvPr>
            <p:ph type="body" idx="1"/>
          </p:nvPr>
        </p:nvSpPr>
        <p:spPr>
          <a:xfrm>
            <a:off x="4326255" y="1743075"/>
            <a:ext cx="6874510" cy="4265930"/>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【Built-In 5000mah Battery】— This visual fish finder has a built-in 5000mAH rechargeable battery, which can be used continuously for 4-6 hours when fully charged; it can also be charged with a power bank, which is convenient for outdoor </a:t>
            </a:r>
            <a:r>
              <a:rPr lang="en-US" sz="1800" dirty="0" smtClean="0">
                <a:latin typeface="Times New Roman" panose="02020603050405020304" pitchFamily="18" charset="0"/>
                <a:cs typeface="Times New Roman" panose="02020603050405020304" pitchFamily="18" charset="0"/>
              </a:rPr>
              <a:t>use.</a:t>
            </a: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The built-in battery provides extended usage times, enhancing productivity and convenience during meetings, presentations, or outdoor shoots. With versatile connectivity options and high-resolution displays, these monitors combine functionality with </a:t>
            </a:r>
            <a:r>
              <a:rPr lang="en-US" sz="1800" dirty="0" smtClean="0">
                <a:latin typeface="Times New Roman" panose="02020603050405020304" pitchFamily="18" charset="0"/>
                <a:cs typeface="Times New Roman" panose="02020603050405020304" pitchFamily="18" charset="0"/>
              </a:rPr>
              <a:t>portability.</a:t>
            </a:r>
            <a:endParaRPr lang="en-US" sz="1800" dirty="0">
              <a:latin typeface="Times New Roman" panose="02020603050405020304" pitchFamily="18" charset="0"/>
              <a:cs typeface="Times New Roman" panose="02020603050405020304" pitchFamily="18" charset="0"/>
            </a:endParaRPr>
          </a:p>
        </p:txBody>
      </p:sp>
      <p:pic>
        <p:nvPicPr>
          <p:cNvPr id="4" name="Picture 3" descr="battery with adapter"/>
          <p:cNvPicPr>
            <a:picLocks noChangeAspect="1"/>
          </p:cNvPicPr>
          <p:nvPr/>
        </p:nvPicPr>
        <p:blipFill>
          <a:blip r:embed="rId2"/>
          <a:stretch>
            <a:fillRect/>
          </a:stretch>
        </p:blipFill>
        <p:spPr>
          <a:xfrm>
            <a:off x="486410" y="1747520"/>
            <a:ext cx="3523615" cy="42614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795" y="452755"/>
            <a:ext cx="5946140" cy="843915"/>
          </a:xfrm>
        </p:spPr>
        <p:txBody>
          <a:bodyPr/>
          <a:lstStyle/>
          <a:p>
            <a:r>
              <a:rPr lang="en-US" sz="2400" dirty="0">
                <a:latin typeface="+mj-lt"/>
                <a:cs typeface="Syncopate" panose="020B0604020202020204" charset="0"/>
              </a:rPr>
              <a:t>Camera Protective </a:t>
            </a:r>
            <a:r>
              <a:rPr lang="en-US" sz="2400" dirty="0" smtClean="0">
                <a:latin typeface="+mj-lt"/>
                <a:cs typeface="Syncopate" panose="020B0604020202020204" charset="0"/>
              </a:rPr>
              <a:t>cover: </a:t>
            </a:r>
            <a:endParaRPr lang="en-US" sz="2400" dirty="0">
              <a:latin typeface="+mj-lt"/>
              <a:cs typeface="Syncopate" panose="020B0604020202020204" charset="0"/>
            </a:endParaRPr>
          </a:p>
        </p:txBody>
      </p:sp>
      <p:sp>
        <p:nvSpPr>
          <p:cNvPr id="3" name="Text Placeholder 2"/>
          <p:cNvSpPr>
            <a:spLocks noGrp="1"/>
          </p:cNvSpPr>
          <p:nvPr>
            <p:ph type="body" idx="1"/>
          </p:nvPr>
        </p:nvSpPr>
        <p:spPr>
          <a:xfrm>
            <a:off x="4692650" y="2159635"/>
            <a:ext cx="5435600" cy="2538730"/>
          </a:xfrm>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The primary purpose of a camera protective cover is to shield the camera lens from dust, dirt, moisture, and scratches when the camera is not in use. This helps maintain the optical clarity of the lens and prevents damage that could affect image quality</a:t>
            </a:r>
          </a:p>
        </p:txBody>
      </p:sp>
      <p:pic>
        <p:nvPicPr>
          <p:cNvPr id="4" name="Picture 3" descr="camera projection cover"/>
          <p:cNvPicPr>
            <a:picLocks noChangeAspect="1"/>
          </p:cNvPicPr>
          <p:nvPr/>
        </p:nvPicPr>
        <p:blipFill>
          <a:blip r:embed="rId2"/>
          <a:stretch>
            <a:fillRect/>
          </a:stretch>
        </p:blipFill>
        <p:spPr>
          <a:xfrm>
            <a:off x="645795" y="1800860"/>
            <a:ext cx="2779395" cy="325628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471" y="706718"/>
            <a:ext cx="7837489" cy="624242"/>
          </a:xfrm>
        </p:spPr>
        <p:txBody>
          <a:bodyPr/>
          <a:lstStyle/>
          <a:p>
            <a:r>
              <a:rPr lang="en-US" sz="2400" dirty="0">
                <a:latin typeface="+mj-lt"/>
                <a:cs typeface="Times New Roman" panose="02020603050405020304" pitchFamily="18" charset="0"/>
              </a:rPr>
              <a:t>Working Methodology Of Proposed Systems:</a:t>
            </a:r>
            <a:endParaRPr lang="en-IN" sz="2400" dirty="0">
              <a:latin typeface="+mj-lt"/>
            </a:endParaRPr>
          </a:p>
        </p:txBody>
      </p:sp>
      <p:sp>
        <p:nvSpPr>
          <p:cNvPr id="3" name="Text Placeholder 2"/>
          <p:cNvSpPr>
            <a:spLocks noGrp="1"/>
          </p:cNvSpPr>
          <p:nvPr>
            <p:ph type="body" idx="1"/>
          </p:nvPr>
        </p:nvSpPr>
        <p:spPr>
          <a:xfrm>
            <a:off x="646111" y="1859280"/>
            <a:ext cx="9737409" cy="3667759"/>
          </a:xfrm>
        </p:spPr>
        <p:txBody>
          <a:bodyPr>
            <a:noAutofit/>
          </a:bodyPr>
          <a:lstStyle/>
          <a:p>
            <a:pPr algn="just">
              <a:lnSpc>
                <a:spcPct val="160000"/>
              </a:lnSpc>
            </a:pPr>
            <a:r>
              <a:rPr lang="en-GB" sz="1800" dirty="0">
                <a:latin typeface="Times New Roman" panose="02020603050405020304" pitchFamily="18" charset="0"/>
                <a:cs typeface="Times New Roman" panose="02020603050405020304" pitchFamily="18" charset="0"/>
              </a:rPr>
              <a:t>The wireless Radar  with visual graphics using under sea. In this </a:t>
            </a:r>
            <a:r>
              <a:rPr lang="en-GB" sz="1800" dirty="0" smtClean="0">
                <a:latin typeface="Times New Roman" panose="02020603050405020304" pitchFamily="18" charset="0"/>
                <a:cs typeface="Times New Roman" panose="02020603050405020304" pitchFamily="18" charset="0"/>
              </a:rPr>
              <a:t>work </a:t>
            </a:r>
            <a:r>
              <a:rPr lang="en-GB" sz="1800" dirty="0">
                <a:latin typeface="Times New Roman" panose="02020603050405020304" pitchFamily="18" charset="0"/>
                <a:cs typeface="Times New Roman" panose="02020603050405020304" pitchFamily="18" charset="0"/>
              </a:rPr>
              <a:t>we use a </a:t>
            </a:r>
            <a:r>
              <a:rPr lang="en-GB" sz="1800" dirty="0" smtClean="0">
                <a:latin typeface="Times New Roman" panose="02020603050405020304" pitchFamily="18" charset="0"/>
                <a:cs typeface="Times New Roman" panose="02020603050405020304" pitchFamily="18" charset="0"/>
              </a:rPr>
              <a:t> Waterproof Camera  </a:t>
            </a:r>
            <a:r>
              <a:rPr lang="en-GB" sz="1800" dirty="0">
                <a:latin typeface="Times New Roman" panose="02020603050405020304" pitchFamily="18" charset="0"/>
                <a:cs typeface="Times New Roman" panose="02020603050405020304" pitchFamily="18" charset="0"/>
              </a:rPr>
              <a:t>and Wi-Fi connection monitor with waterproof protection. </a:t>
            </a:r>
            <a:r>
              <a:rPr lang="en-GB" sz="1800" dirty="0" smtClean="0">
                <a:latin typeface="Times New Roman" panose="02020603050405020304" pitchFamily="18" charset="0"/>
                <a:cs typeface="Times New Roman" panose="02020603050405020304" pitchFamily="18" charset="0"/>
              </a:rPr>
              <a:t>First thing is </a:t>
            </a:r>
            <a:r>
              <a:rPr lang="en-GB" sz="1800" dirty="0">
                <a:latin typeface="Times New Roman" panose="02020603050405020304" pitchFamily="18" charset="0"/>
                <a:cs typeface="Times New Roman" panose="02020603050405020304" pitchFamily="18" charset="0"/>
              </a:rPr>
              <a:t>to connect the Lens to the monitor  by Wi-Fi and a main thing is it’s fully used by DC current. </a:t>
            </a:r>
            <a:endParaRPr lang="en-GB" sz="1800" dirty="0" smtClean="0">
              <a:latin typeface="Times New Roman" panose="02020603050405020304" pitchFamily="18" charset="0"/>
              <a:cs typeface="Times New Roman" panose="02020603050405020304" pitchFamily="18" charset="0"/>
            </a:endParaRPr>
          </a:p>
          <a:p>
            <a:pPr algn="just">
              <a:lnSpc>
                <a:spcPct val="160000"/>
              </a:lnSpc>
            </a:pPr>
            <a:r>
              <a:rPr lang="en-GB" sz="1800" dirty="0" smtClean="0">
                <a:latin typeface="Times New Roman" panose="02020603050405020304" pitchFamily="18" charset="0"/>
                <a:cs typeface="Times New Roman" panose="02020603050405020304" pitchFamily="18" charset="0"/>
              </a:rPr>
              <a:t>Step </a:t>
            </a:r>
            <a:r>
              <a:rPr lang="en-GB" sz="1800" dirty="0">
                <a:latin typeface="Times New Roman" panose="02020603050405020304" pitchFamily="18" charset="0"/>
                <a:cs typeface="Times New Roman" panose="02020603050405020304" pitchFamily="18" charset="0"/>
              </a:rPr>
              <a:t>1 :  We have to take a camera and put on sea and we control by a monitor </a:t>
            </a:r>
          </a:p>
          <a:p>
            <a:pPr algn="just">
              <a:lnSpc>
                <a:spcPct val="160000"/>
              </a:lnSpc>
            </a:pPr>
            <a:r>
              <a:rPr lang="en-GB" sz="1800" dirty="0" smtClean="0">
                <a:latin typeface="Times New Roman" panose="02020603050405020304" pitchFamily="18" charset="0"/>
                <a:cs typeface="Times New Roman" panose="02020603050405020304" pitchFamily="18" charset="0"/>
              </a:rPr>
              <a:t>Step </a:t>
            </a:r>
            <a:r>
              <a:rPr lang="en-GB" sz="1800" dirty="0">
                <a:latin typeface="Times New Roman" panose="02020603050405020304" pitchFamily="18" charset="0"/>
                <a:cs typeface="Times New Roman" panose="02020603050405020304" pitchFamily="18" charset="0"/>
              </a:rPr>
              <a:t>2: in the monitor  we see the video taken by camera under the sea and it’s graphics are look very clearly and there is </a:t>
            </a:r>
            <a:r>
              <a:rPr lang="en-GB" sz="1800" dirty="0" smtClean="0">
                <a:latin typeface="Times New Roman" panose="02020603050405020304" pitchFamily="18" charset="0"/>
                <a:cs typeface="Times New Roman" panose="02020603050405020304" pitchFamily="18" charset="0"/>
              </a:rPr>
              <a:t>no </a:t>
            </a:r>
            <a:r>
              <a:rPr lang="en-GB" sz="1800" dirty="0">
                <a:latin typeface="Times New Roman" panose="02020603050405020304" pitchFamily="18" charset="0"/>
                <a:cs typeface="Times New Roman" panose="02020603050405020304" pitchFamily="18" charset="0"/>
              </a:rPr>
              <a:t>lag </a:t>
            </a:r>
            <a:r>
              <a:rPr lang="en-GB" sz="18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766269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
          <p:cNvSpPr txBox="1">
            <a:spLocks noGrp="1"/>
          </p:cNvSpPr>
          <p:nvPr>
            <p:ph type="title"/>
          </p:nvPr>
        </p:nvSpPr>
        <p:spPr>
          <a:xfrm>
            <a:off x="1102995" y="726183"/>
            <a:ext cx="1751648" cy="716537"/>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lt2"/>
              </a:buClr>
              <a:buSzPts val="4200"/>
              <a:buFont typeface="Times New Roman" panose="02020603050405020304"/>
              <a:buNone/>
            </a:pPr>
            <a:r>
              <a:rPr lang="en-US" sz="2400" dirty="0">
                <a:latin typeface="+mj-lt"/>
                <a:ea typeface="Times New Roman" panose="02020603050405020304"/>
                <a:cs typeface="Times New Roman" panose="02020603050405020304" pitchFamily="18" charset="0"/>
                <a:sym typeface="Times New Roman" panose="02020603050405020304"/>
              </a:rPr>
              <a:t>Abstract</a:t>
            </a:r>
            <a:r>
              <a:rPr lang="en-US" sz="2400" dirty="0">
                <a:latin typeface="+mj-lt"/>
                <a:cs typeface="Times New Roman" panose="02020603050405020304" pitchFamily="18" charset="0"/>
              </a:rPr>
              <a:t> :</a:t>
            </a:r>
          </a:p>
        </p:txBody>
      </p:sp>
      <p:sp>
        <p:nvSpPr>
          <p:cNvPr id="212" name="Google Shape;212;p2"/>
          <p:cNvSpPr txBox="1">
            <a:spLocks noGrp="1"/>
          </p:cNvSpPr>
          <p:nvPr>
            <p:ph type="body" idx="1"/>
          </p:nvPr>
        </p:nvSpPr>
        <p:spPr>
          <a:xfrm>
            <a:off x="1102995" y="1686560"/>
            <a:ext cx="10104120" cy="4195445"/>
          </a:xfrm>
          <a:prstGeom prst="rect">
            <a:avLst/>
          </a:prstGeom>
          <a:noFill/>
          <a:ln>
            <a:noFill/>
          </a:ln>
        </p:spPr>
        <p:txBody>
          <a:bodyPr spcFirstLastPara="1" wrap="square" lIns="91425" tIns="45700" rIns="91425" bIns="45700" anchor="t" anchorCtr="0">
            <a:noAutofit/>
          </a:bodyPr>
          <a:lstStyle/>
          <a:p>
            <a:pPr marL="0" lvl="0" indent="457200" algn="just" rtl="0">
              <a:lnSpc>
                <a:spcPct val="150000"/>
              </a:lnSpc>
              <a:spcBef>
                <a:spcPts val="0"/>
              </a:spcBef>
              <a:spcAft>
                <a:spcPts val="0"/>
              </a:spcAft>
              <a:buSzPct val="80000"/>
              <a:buNone/>
            </a:pPr>
            <a:r>
              <a:rPr lang="en-US" sz="1800" dirty="0">
                <a:latin typeface="Times New Roman" panose="02020603050405020304"/>
                <a:ea typeface="Times New Roman" panose="02020603050405020304"/>
                <a:cs typeface="Times New Roman" panose="02020603050405020304"/>
                <a:sym typeface="Times New Roman" panose="02020603050405020304"/>
              </a:rPr>
              <a:t>Fishing is a prehistoric practice dating back at least 70,000 years. Fishing is nothing but the activity of trying to catch fish. Fishing is an activity enjoyed and provides income to those passionate about it. Many challenges were faced by them were food insecurity, lack of fishing equipment, Damage of boats due to rocks, sustainability, resource conversation and management. This work mainly focused on damaging of boats. Nowadays Fishermen use high-contrast lens to monitor the activity of underwater and it helps to find and getaway from any obstacles which harm our boats and it’s a wired lens which connected to the monitor and will look like just a normal graphics and its meter capacity is 10metre only. In this work we are going to use a radar lenses and is wireless which is controlled by a remote sensor to see the underground water of ocean through monitor with meter capacity of 20 meter  with an advantage of visual graphics to escape from any harmful rock or substance. It also helps in fishing to catch many fishes.</a:t>
            </a:r>
            <a:endParaRPr sz="1800" dirty="0">
              <a:latin typeface="Times New Roman" panose="02020603050405020304"/>
              <a:ea typeface="Times New Roman" panose="02020603050405020304"/>
              <a:cs typeface="Times New Roman" panose="02020603050405020304"/>
              <a:sym typeface="Times New Roman" panose="02020603050405020304"/>
            </a:endParaRPr>
          </a:p>
          <a:p>
            <a:pPr marL="342900" lvl="0" indent="-260350" algn="just" rtl="0">
              <a:lnSpc>
                <a:spcPct val="150000"/>
              </a:lnSpc>
              <a:spcBef>
                <a:spcPts val="1000"/>
              </a:spcBef>
              <a:spcAft>
                <a:spcPts val="0"/>
              </a:spcAft>
              <a:buSzPct val="8000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3312" y="2052919"/>
            <a:ext cx="8946541" cy="2488602"/>
          </a:xfrm>
        </p:spPr>
        <p:txBody>
          <a:bodyPr>
            <a:normAutofit/>
          </a:bodyPr>
          <a:lstStyle/>
          <a:p>
            <a:pPr algn="just">
              <a:lnSpc>
                <a:spcPct val="150000"/>
              </a:lnSpc>
            </a:pPr>
            <a:r>
              <a:rPr lang="en-GB" sz="1800" dirty="0">
                <a:latin typeface="Times New Roman" panose="02020603050405020304" pitchFamily="18" charset="0"/>
                <a:cs typeface="Times New Roman" panose="02020603050405020304" pitchFamily="18" charset="0"/>
              </a:rPr>
              <a:t>Step 3 : The Wi-Fi connection destination is 50 m and the lens video taking capabilities is 30 m because it’s </a:t>
            </a:r>
            <a:r>
              <a:rPr lang="en-GB" sz="1800" dirty="0" smtClean="0">
                <a:latin typeface="Times New Roman" panose="02020603050405020304" pitchFamily="18" charset="0"/>
                <a:cs typeface="Times New Roman" panose="02020603050405020304" pitchFamily="18" charset="0"/>
              </a:rPr>
              <a:t>used </a:t>
            </a:r>
            <a:r>
              <a:rPr lang="en-GB" sz="1800" dirty="0">
                <a:latin typeface="Times New Roman" panose="02020603050405020304" pitchFamily="18" charset="0"/>
                <a:cs typeface="Times New Roman" panose="02020603050405020304" pitchFamily="18" charset="0"/>
              </a:rPr>
              <a:t>to see </a:t>
            </a:r>
            <a:r>
              <a:rPr lang="en-GB" sz="1800" dirty="0" smtClean="0">
                <a:latin typeface="Times New Roman" panose="02020603050405020304" pitchFamily="18" charset="0"/>
                <a:cs typeface="Times New Roman" panose="02020603050405020304" pitchFamily="18" charset="0"/>
              </a:rPr>
              <a:t>the </a:t>
            </a:r>
            <a:r>
              <a:rPr lang="en-GB" sz="1800" dirty="0">
                <a:latin typeface="Times New Roman" panose="02020603050405020304" pitchFamily="18" charset="0"/>
                <a:cs typeface="Times New Roman" panose="02020603050405020304" pitchFamily="18" charset="0"/>
              </a:rPr>
              <a:t>rocks </a:t>
            </a:r>
            <a:r>
              <a:rPr lang="en-GB" sz="1800" dirty="0" smtClean="0">
                <a:latin typeface="Times New Roman" panose="02020603050405020304" pitchFamily="18" charset="0"/>
                <a:cs typeface="Times New Roman" panose="02020603050405020304" pitchFamily="18" charset="0"/>
              </a:rPr>
              <a:t>under the </a:t>
            </a:r>
            <a:r>
              <a:rPr lang="en-GB" sz="1800" dirty="0">
                <a:latin typeface="Times New Roman" panose="02020603050405020304" pitchFamily="18" charset="0"/>
                <a:cs typeface="Times New Roman" panose="02020603050405020304" pitchFamily="18" charset="0"/>
              </a:rPr>
              <a:t>sea .</a:t>
            </a:r>
          </a:p>
          <a:p>
            <a:pPr algn="just">
              <a:lnSpc>
                <a:spcPct val="150000"/>
              </a:lnSpc>
            </a:pPr>
            <a:r>
              <a:rPr lang="en-GB" sz="1800" dirty="0">
                <a:latin typeface="Times New Roman" panose="02020603050405020304" pitchFamily="18" charset="0"/>
                <a:cs typeface="Times New Roman" panose="02020603050405020304" pitchFamily="18" charset="0"/>
              </a:rPr>
              <a:t>Step 4: W</a:t>
            </a:r>
            <a:r>
              <a:rPr lang="en-GB" sz="1800" dirty="0" smtClean="0">
                <a:latin typeface="Times New Roman" panose="02020603050405020304" pitchFamily="18" charset="0"/>
                <a:cs typeface="Times New Roman" panose="02020603050405020304" pitchFamily="18" charset="0"/>
              </a:rPr>
              <a:t>e </a:t>
            </a:r>
            <a:r>
              <a:rPr lang="en-GB" sz="1800" dirty="0">
                <a:latin typeface="Times New Roman" panose="02020603050405020304" pitchFamily="18" charset="0"/>
                <a:cs typeface="Times New Roman" panose="02020603050405020304" pitchFamily="18" charset="0"/>
              </a:rPr>
              <a:t>make a boats to move and we move the camera by using a remote control in monitor. </a:t>
            </a:r>
            <a:r>
              <a:rPr lang="en-GB" sz="1800" dirty="0" smtClean="0">
                <a:latin typeface="Times New Roman" panose="02020603050405020304" pitchFamily="18" charset="0"/>
                <a:cs typeface="Times New Roman" panose="02020603050405020304" pitchFamily="18" charset="0"/>
              </a:rPr>
              <a:t>This work helps in fisherman’s</a:t>
            </a:r>
            <a:r>
              <a:rPr lang="en-GB" sz="1800" dirty="0">
                <a:latin typeface="Times New Roman" panose="02020603050405020304" pitchFamily="18" charset="0"/>
                <a:cs typeface="Times New Roman" panose="02020603050405020304" pitchFamily="18" charset="0"/>
              </a:rPr>
              <a:t> daily life.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9894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540B-B7DF-4BF0-C78F-FE822E99DB1A}"/>
              </a:ext>
            </a:extLst>
          </p:cNvPr>
          <p:cNvSpPr>
            <a:spLocks noGrp="1"/>
          </p:cNvSpPr>
          <p:nvPr>
            <p:ph type="title"/>
          </p:nvPr>
        </p:nvSpPr>
        <p:spPr>
          <a:xfrm>
            <a:off x="1088071" y="467360"/>
            <a:ext cx="1670369" cy="589852"/>
          </a:xfrm>
        </p:spPr>
        <p:txBody>
          <a:bodyPr/>
          <a:lstStyle/>
          <a:p>
            <a:r>
              <a:rPr lang="en-IN" sz="2400" dirty="0" smtClean="0">
                <a:latin typeface="+mj-lt"/>
                <a:cs typeface="Times New Roman" panose="02020603050405020304" pitchFamily="18" charset="0"/>
              </a:rPr>
              <a:t>Flowchart:</a:t>
            </a:r>
            <a:endParaRPr lang="en-IN" sz="2400" dirty="0">
              <a:latin typeface="+mj-lt"/>
              <a:cs typeface="Times New Roman" panose="02020603050405020304" pitchFamily="18" charset="0"/>
            </a:endParaRPr>
          </a:p>
        </p:txBody>
      </p:sp>
      <p:sp>
        <p:nvSpPr>
          <p:cNvPr id="4" name="TextBox 3">
            <a:extLst>
              <a:ext uri="{FF2B5EF4-FFF2-40B4-BE49-F238E27FC236}">
                <a16:creationId xmlns:a16="http://schemas.microsoft.com/office/drawing/2014/main" id="{08579787-FE79-35C6-CAB2-9A42EE756039}"/>
              </a:ext>
            </a:extLst>
          </p:cNvPr>
          <p:cNvSpPr txBox="1"/>
          <p:nvPr/>
        </p:nvSpPr>
        <p:spPr>
          <a:xfrm>
            <a:off x="4561840" y="1483360"/>
            <a:ext cx="3352800" cy="646331"/>
          </a:xfrm>
          <a:prstGeom prst="rect">
            <a:avLst/>
          </a:prstGeom>
          <a:ln>
            <a:noFill/>
          </a:ln>
          <a:effectLst>
            <a:outerShdw blurRad="40000" dist="20000" dir="5400000" rotWithShape="0">
              <a:srgbClr val="000000">
                <a:alpha val="38000"/>
              </a:srgbClr>
            </a:outerShdw>
            <a:softEdge rad="63500"/>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latin typeface="Times New Roman" panose="02020603050405020304" pitchFamily="18" charset="0"/>
                <a:cs typeface="Times New Roman" panose="02020603050405020304" pitchFamily="18" charset="0"/>
              </a:rPr>
              <a:t>Wireless Water Proof </a:t>
            </a:r>
          </a:p>
          <a:p>
            <a:pPr algn="ctr"/>
            <a:r>
              <a:rPr lang="en-US" sz="1800" dirty="0">
                <a:latin typeface="Times New Roman" panose="02020603050405020304" pitchFamily="18" charset="0"/>
                <a:cs typeface="Times New Roman" panose="02020603050405020304" pitchFamily="18" charset="0"/>
              </a:rPr>
              <a:t>Camera </a:t>
            </a:r>
            <a:endParaRPr lang="en-IN"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9BE7034-E021-0251-E751-47F056EB26EE}"/>
              </a:ext>
            </a:extLst>
          </p:cNvPr>
          <p:cNvSpPr txBox="1"/>
          <p:nvPr/>
        </p:nvSpPr>
        <p:spPr>
          <a:xfrm>
            <a:off x="1605280" y="2519680"/>
            <a:ext cx="3352800" cy="646331"/>
          </a:xfrm>
          <a:prstGeom prst="rect">
            <a:avLst/>
          </a:prstGeom>
          <a:ln>
            <a:noFill/>
          </a:ln>
          <a:effectLst>
            <a:outerShdw blurRad="40000" dist="20000" dir="5400000" rotWithShape="0">
              <a:srgbClr val="000000">
                <a:alpha val="38000"/>
              </a:srgbClr>
            </a:outerShdw>
            <a:softEdge rad="63500"/>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latin typeface="Times New Roman" panose="02020603050405020304" pitchFamily="18" charset="0"/>
                <a:cs typeface="Times New Roman" panose="02020603050405020304" pitchFamily="18" charset="0"/>
              </a:rPr>
              <a:t>WiFi</a:t>
            </a:r>
          </a:p>
          <a:p>
            <a:pPr algn="ctr"/>
            <a:r>
              <a:rPr lang="en-US" sz="1800" dirty="0">
                <a:latin typeface="Times New Roman" panose="02020603050405020304" pitchFamily="18" charset="0"/>
                <a:cs typeface="Times New Roman" panose="02020603050405020304" pitchFamily="18" charset="0"/>
              </a:rPr>
              <a:t>Chip</a:t>
            </a:r>
          </a:p>
        </p:txBody>
      </p:sp>
      <p:sp>
        <p:nvSpPr>
          <p:cNvPr id="6" name="TextBox 5">
            <a:extLst>
              <a:ext uri="{FF2B5EF4-FFF2-40B4-BE49-F238E27FC236}">
                <a16:creationId xmlns:a16="http://schemas.microsoft.com/office/drawing/2014/main" id="{DE4357FD-3E84-BD6E-A582-DF257C4EEBEF}"/>
              </a:ext>
            </a:extLst>
          </p:cNvPr>
          <p:cNvSpPr txBox="1"/>
          <p:nvPr/>
        </p:nvSpPr>
        <p:spPr>
          <a:xfrm>
            <a:off x="558800" y="3860800"/>
            <a:ext cx="3352800" cy="646331"/>
          </a:xfrm>
          <a:prstGeom prst="rect">
            <a:avLst/>
          </a:prstGeom>
          <a:ln>
            <a:noFill/>
          </a:ln>
          <a:effectLst>
            <a:outerShdw blurRad="40000" dist="20000" dir="5400000" rotWithShape="0">
              <a:srgbClr val="000000">
                <a:alpha val="38000"/>
              </a:srgbClr>
            </a:outerShdw>
            <a:softEdge rad="63500"/>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latin typeface="Times New Roman" panose="02020603050405020304" pitchFamily="18" charset="0"/>
                <a:cs typeface="Times New Roman" panose="02020603050405020304" pitchFamily="18" charset="0"/>
                <a:sym typeface="+mn-ea"/>
              </a:rPr>
              <a:t>Wide Viewing Angle TFT HD Monitor</a:t>
            </a:r>
            <a:r>
              <a:rPr lang="en-US"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7C4E83-B5F7-E69E-EFCE-A1ABB4A85305}"/>
              </a:ext>
            </a:extLst>
          </p:cNvPr>
          <p:cNvSpPr txBox="1"/>
          <p:nvPr/>
        </p:nvSpPr>
        <p:spPr>
          <a:xfrm>
            <a:off x="4541520" y="3850640"/>
            <a:ext cx="3352800" cy="646331"/>
          </a:xfrm>
          <a:prstGeom prst="rect">
            <a:avLst/>
          </a:prstGeom>
          <a:ln>
            <a:noFill/>
          </a:ln>
          <a:effectLst>
            <a:outerShdw blurRad="40000" dist="20000" dir="5400000" rotWithShape="0">
              <a:srgbClr val="000000">
                <a:alpha val="38000"/>
              </a:srgbClr>
            </a:outerShdw>
            <a:softEdge rad="63500"/>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latin typeface="Times New Roman" panose="02020603050405020304" pitchFamily="18" charset="0"/>
                <a:cs typeface="Times New Roman" panose="02020603050405020304" pitchFamily="18" charset="0"/>
                <a:sym typeface="+mn-ea"/>
              </a:rPr>
              <a:t>Built-In </a:t>
            </a:r>
          </a:p>
          <a:p>
            <a:pPr algn="ctr"/>
            <a:r>
              <a:rPr lang="en-US" sz="1800" dirty="0">
                <a:latin typeface="Times New Roman" panose="02020603050405020304" pitchFamily="18" charset="0"/>
                <a:cs typeface="Times New Roman" panose="02020603050405020304" pitchFamily="18" charset="0"/>
                <a:sym typeface="+mn-ea"/>
              </a:rPr>
              <a:t>5000mah Battery</a:t>
            </a:r>
            <a:endParaRPr lang="en-US" sz="1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2D55D57-A925-E17D-496F-706098E5F31D}"/>
              </a:ext>
            </a:extLst>
          </p:cNvPr>
          <p:cNvSpPr txBox="1"/>
          <p:nvPr/>
        </p:nvSpPr>
        <p:spPr>
          <a:xfrm>
            <a:off x="8321040" y="3850640"/>
            <a:ext cx="3352800" cy="646331"/>
          </a:xfrm>
          <a:prstGeom prst="rect">
            <a:avLst/>
          </a:prstGeom>
          <a:ln>
            <a:noFill/>
          </a:ln>
          <a:effectLst>
            <a:outerShdw blurRad="40000" dist="20000" dir="5400000" rotWithShape="0">
              <a:srgbClr val="000000">
                <a:alpha val="38000"/>
              </a:srgbClr>
            </a:outerShdw>
            <a:softEdge rad="63500"/>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a:latin typeface="Times New Roman" panose="02020603050405020304" pitchFamily="18" charset="0"/>
                <a:cs typeface="Times New Roman" panose="02020603050405020304" pitchFamily="18" charset="0"/>
              </a:rPr>
              <a:t>Camera Protective</a:t>
            </a:r>
          </a:p>
          <a:p>
            <a:pPr algn="ctr"/>
            <a:r>
              <a:rPr lang="en-US" sz="1800" dirty="0">
                <a:latin typeface="Times New Roman" panose="02020603050405020304" pitchFamily="18" charset="0"/>
                <a:cs typeface="Times New Roman" panose="02020603050405020304" pitchFamily="18" charset="0"/>
              </a:rPr>
              <a:t> Cover </a:t>
            </a:r>
          </a:p>
        </p:txBody>
      </p:sp>
      <p:sp>
        <p:nvSpPr>
          <p:cNvPr id="9" name="TextBox 8">
            <a:extLst>
              <a:ext uri="{FF2B5EF4-FFF2-40B4-BE49-F238E27FC236}">
                <a16:creationId xmlns:a16="http://schemas.microsoft.com/office/drawing/2014/main" id="{C2C89BA9-7B54-7194-DB19-43A732B9A211}"/>
              </a:ext>
            </a:extLst>
          </p:cNvPr>
          <p:cNvSpPr txBox="1"/>
          <p:nvPr/>
        </p:nvSpPr>
        <p:spPr>
          <a:xfrm>
            <a:off x="4541520" y="5415280"/>
            <a:ext cx="3352800" cy="369332"/>
          </a:xfrm>
          <a:prstGeom prst="rect">
            <a:avLst/>
          </a:prstGeom>
          <a:ln>
            <a:noFill/>
          </a:ln>
          <a:effectLst>
            <a:outerShdw blurRad="40000" dist="20000" dir="5400000" rotWithShape="0">
              <a:srgbClr val="000000">
                <a:alpha val="38000"/>
              </a:srgbClr>
            </a:outerShdw>
            <a:softEdge rad="63500"/>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800" dirty="0" smtClean="0">
                <a:latin typeface="Times New Roman" panose="02020603050405020304" pitchFamily="18" charset="0"/>
                <a:cs typeface="Times New Roman" panose="02020603050405020304" pitchFamily="18" charset="0"/>
              </a:rPr>
              <a:t>Proposed Device </a:t>
            </a:r>
            <a:endParaRPr lang="en-US" sz="1800" dirty="0">
              <a:latin typeface="Times New Roman" panose="02020603050405020304" pitchFamily="18" charset="0"/>
              <a:cs typeface="Times New Roman" panose="02020603050405020304" pitchFamily="18" charset="0"/>
            </a:endParaRPr>
          </a:p>
        </p:txBody>
      </p:sp>
      <p:cxnSp>
        <p:nvCxnSpPr>
          <p:cNvPr id="14" name="Connector: Curved 13">
            <a:extLst>
              <a:ext uri="{FF2B5EF4-FFF2-40B4-BE49-F238E27FC236}">
                <a16:creationId xmlns:a16="http://schemas.microsoft.com/office/drawing/2014/main" id="{223354CC-21B3-0340-EA72-56E5C5B0EA41}"/>
              </a:ext>
            </a:extLst>
          </p:cNvPr>
          <p:cNvCxnSpPr>
            <a:cxnSpLocks/>
            <a:stCxn id="4" idx="3"/>
            <a:endCxn id="8" idx="0"/>
          </p:cNvCxnSpPr>
          <p:nvPr/>
        </p:nvCxnSpPr>
        <p:spPr>
          <a:xfrm>
            <a:off x="7914640" y="1806526"/>
            <a:ext cx="2082800" cy="2044114"/>
          </a:xfrm>
          <a:prstGeom prst="curvedConnector2">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EA09DE1-24CC-7507-73F4-F8583F858D87}"/>
              </a:ext>
            </a:extLst>
          </p:cNvPr>
          <p:cNvCxnSpPr>
            <a:cxnSpLocks/>
            <a:stCxn id="4" idx="2"/>
            <a:endCxn id="7" idx="0"/>
          </p:cNvCxnSpPr>
          <p:nvPr/>
        </p:nvCxnSpPr>
        <p:spPr>
          <a:xfrm flipH="1">
            <a:off x="6217920" y="2129691"/>
            <a:ext cx="20320" cy="1720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or: Curved 22">
            <a:extLst>
              <a:ext uri="{FF2B5EF4-FFF2-40B4-BE49-F238E27FC236}">
                <a16:creationId xmlns:a16="http://schemas.microsoft.com/office/drawing/2014/main" id="{D8D8ABB9-820C-6EE2-495D-3728D6517BC2}"/>
              </a:ext>
            </a:extLst>
          </p:cNvPr>
          <p:cNvCxnSpPr>
            <a:cxnSpLocks/>
            <a:stCxn id="5" idx="2"/>
            <a:endCxn id="6" idx="0"/>
          </p:cNvCxnSpPr>
          <p:nvPr/>
        </p:nvCxnSpPr>
        <p:spPr>
          <a:xfrm rot="5400000">
            <a:off x="2411046" y="2990165"/>
            <a:ext cx="694789" cy="1046480"/>
          </a:xfrm>
          <a:prstGeom prst="curvedConnector3">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6" name="Connector: Curved 25">
            <a:extLst>
              <a:ext uri="{FF2B5EF4-FFF2-40B4-BE49-F238E27FC236}">
                <a16:creationId xmlns:a16="http://schemas.microsoft.com/office/drawing/2014/main" id="{0B4371A0-D529-ADB5-1F5B-6C7F64F0304F}"/>
              </a:ext>
            </a:extLst>
          </p:cNvPr>
          <p:cNvCxnSpPr>
            <a:cxnSpLocks/>
            <a:stCxn id="4" idx="1"/>
            <a:endCxn id="5" idx="0"/>
          </p:cNvCxnSpPr>
          <p:nvPr/>
        </p:nvCxnSpPr>
        <p:spPr>
          <a:xfrm rot="10800000" flipV="1">
            <a:off x="3281680" y="1806526"/>
            <a:ext cx="1280160" cy="713154"/>
          </a:xfrm>
          <a:prstGeom prst="curvedConnector2">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 name="Connector: Curved 28">
            <a:extLst>
              <a:ext uri="{FF2B5EF4-FFF2-40B4-BE49-F238E27FC236}">
                <a16:creationId xmlns:a16="http://schemas.microsoft.com/office/drawing/2014/main" id="{5DADCF13-C65A-4B22-EEAD-4885E010ACDC}"/>
              </a:ext>
            </a:extLst>
          </p:cNvPr>
          <p:cNvCxnSpPr>
            <a:cxnSpLocks/>
            <a:stCxn id="6" idx="2"/>
            <a:endCxn id="9" idx="1"/>
          </p:cNvCxnSpPr>
          <p:nvPr/>
        </p:nvCxnSpPr>
        <p:spPr>
          <a:xfrm rot="16200000" flipH="1">
            <a:off x="2841953" y="3900378"/>
            <a:ext cx="1092815" cy="2306320"/>
          </a:xfrm>
          <a:prstGeom prst="curvedConnector2">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436A85CE-CDB8-30A1-C4CE-9547A9594AE0}"/>
              </a:ext>
            </a:extLst>
          </p:cNvPr>
          <p:cNvCxnSpPr>
            <a:stCxn id="7" idx="2"/>
            <a:endCxn id="9" idx="0"/>
          </p:cNvCxnSpPr>
          <p:nvPr/>
        </p:nvCxnSpPr>
        <p:spPr>
          <a:xfrm>
            <a:off x="6217920" y="4496971"/>
            <a:ext cx="0" cy="91830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94AD6D44-F69F-2DF7-0FBF-C4B45E622FBD}"/>
              </a:ext>
            </a:extLst>
          </p:cNvPr>
          <p:cNvCxnSpPr>
            <a:stCxn id="6" idx="3"/>
            <a:endCxn id="7" idx="1"/>
          </p:cNvCxnSpPr>
          <p:nvPr/>
        </p:nvCxnSpPr>
        <p:spPr>
          <a:xfrm flipV="1">
            <a:off x="3911600" y="4173806"/>
            <a:ext cx="629920" cy="10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45580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452717"/>
            <a:ext cx="5171440" cy="756321"/>
          </a:xfrm>
        </p:spPr>
        <p:txBody>
          <a:bodyPr/>
          <a:lstStyle/>
          <a:p>
            <a:r>
              <a:rPr lang="en-IN" sz="2400" dirty="0" smtClean="0">
                <a:latin typeface="+mj-lt"/>
              </a:rPr>
              <a:t>Competiting Companies:</a:t>
            </a:r>
            <a:endParaRPr lang="en-IN" sz="2400" dirty="0">
              <a:latin typeface="+mj-lt"/>
            </a:endParaRPr>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311" y="1310640"/>
            <a:ext cx="8946541" cy="5039360"/>
          </a:xfrm>
          <a:prstGeom prst="rect">
            <a:avLst/>
          </a:prstGeom>
        </p:spPr>
      </p:pic>
    </p:spTree>
    <p:extLst>
      <p:ext uri="{BB962C8B-B14F-4D97-AF65-F5344CB8AC3E}">
        <p14:creationId xmlns:p14="http://schemas.microsoft.com/office/powerpoint/2010/main" val="355030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6032" y="727038"/>
            <a:ext cx="2920048" cy="614082"/>
          </a:xfrm>
        </p:spPr>
        <p:txBody>
          <a:bodyPr/>
          <a:lstStyle/>
          <a:p>
            <a:r>
              <a:rPr lang="en-IN" sz="2400" dirty="0" smtClean="0">
                <a:latin typeface="+mj-lt"/>
              </a:rPr>
              <a:t>Marketing Strategy :</a:t>
            </a:r>
            <a:endParaRPr lang="en-IN" sz="2400" dirty="0">
              <a:latin typeface="+mj-lt"/>
            </a:endParaRPr>
          </a:p>
        </p:txBody>
      </p:sp>
      <p:sp>
        <p:nvSpPr>
          <p:cNvPr id="3" name="Text Placeholder 2"/>
          <p:cNvSpPr>
            <a:spLocks noGrp="1"/>
          </p:cNvSpPr>
          <p:nvPr>
            <p:ph type="body" idx="1"/>
          </p:nvPr>
        </p:nvSpPr>
        <p:spPr>
          <a:xfrm>
            <a:off x="1103312" y="2052919"/>
            <a:ext cx="8203247" cy="3220122"/>
          </a:xfrm>
        </p:spPr>
        <p:txBody>
          <a:bodyPr>
            <a:normAutofit/>
          </a:bodyPr>
          <a:lstStyle/>
          <a:p>
            <a:pPr marL="137160" indent="0" algn="just">
              <a:lnSpc>
                <a:spcPct val="150000"/>
              </a:lnSpc>
              <a:buNone/>
            </a:pPr>
            <a:r>
              <a:rPr lang="en-IN" sz="1800" dirty="0" smtClean="0">
                <a:latin typeface="Times" panose="02020603050405020304" pitchFamily="18" charset="0"/>
                <a:cs typeface="Times" panose="02020603050405020304" pitchFamily="18" charset="0"/>
              </a:rPr>
              <a:t>Our main focus if this work is to reach the fishermen as our clients and its strategy to give it as a Cost efficient, Long life of the battery, Long lasting consistency of working, Vision free and Easy to Handle. </a:t>
            </a:r>
          </a:p>
          <a:p>
            <a:pPr marL="137160" indent="0" algn="just">
              <a:lnSpc>
                <a:spcPct val="150000"/>
              </a:lnSpc>
              <a:buNone/>
            </a:pPr>
            <a:r>
              <a:rPr lang="en-IN" sz="1800" dirty="0" smtClean="0">
                <a:latin typeface="Times" panose="02020603050405020304" pitchFamily="18" charset="0"/>
                <a:cs typeface="Times" panose="02020603050405020304" pitchFamily="18" charset="0"/>
              </a:rPr>
              <a:t>And the approximate amount to sell the product is 50,000 Rupees, Because of the high quality lenses and monitor.</a:t>
            </a:r>
          </a:p>
        </p:txBody>
      </p:sp>
    </p:spTree>
    <p:extLst>
      <p:ext uri="{BB962C8B-B14F-4D97-AF65-F5344CB8AC3E}">
        <p14:creationId xmlns:p14="http://schemas.microsoft.com/office/powerpoint/2010/main" val="2751606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912" y="711126"/>
            <a:ext cx="9404723" cy="786802"/>
          </a:xfrm>
        </p:spPr>
        <p:txBody>
          <a:bodyPr/>
          <a:lstStyle/>
          <a:p>
            <a:r>
              <a:rPr lang="en-US" sz="2400" dirty="0" smtClean="0">
                <a:latin typeface="+mj-lt"/>
                <a:cs typeface="Syncopate" panose="020B0604020202020204" charset="0"/>
              </a:rPr>
              <a:t>Conclusion:</a:t>
            </a:r>
            <a:endParaRPr lang="en-US" sz="2400" dirty="0">
              <a:latin typeface="+mj-lt"/>
              <a:cs typeface="Syncopate" panose="020B0604020202020204" charset="0"/>
            </a:endParaRPr>
          </a:p>
        </p:txBody>
      </p:sp>
      <p:sp>
        <p:nvSpPr>
          <p:cNvPr id="3" name="Text Placeholder 2"/>
          <p:cNvSpPr>
            <a:spLocks noGrp="1"/>
          </p:cNvSpPr>
          <p:nvPr>
            <p:ph type="body" idx="1"/>
          </p:nvPr>
        </p:nvSpPr>
        <p:spPr>
          <a:xfrm>
            <a:off x="950912" y="1497928"/>
            <a:ext cx="8946541" cy="4195481"/>
          </a:xfrm>
        </p:spPr>
        <p:txBody>
          <a:bodyPr>
            <a:noAutofit/>
          </a:bodyPr>
          <a:lstStyle/>
          <a:p>
            <a:pPr algn="just">
              <a:lnSpc>
                <a:spcPct val="150000"/>
              </a:lnSpc>
            </a:pPr>
            <a:r>
              <a:rPr lang="en-US" sz="1800" dirty="0">
                <a:latin typeface="Times New Roman" panose="02020603050405020304" pitchFamily="18" charset="0"/>
                <a:cs typeface="Times New Roman" panose="02020603050405020304" pitchFamily="18" charset="0"/>
              </a:rPr>
              <a:t> Wireless Radar with visual graphics using for undersea claims to provide an efficient prediction scheme to identify the rocks at earlier stages with proper accuracy and in less time. </a:t>
            </a:r>
            <a:endParaRPr lang="en-US" sz="1800" dirty="0" smtClean="0">
              <a:latin typeface="Times New Roman" panose="02020603050405020304" pitchFamily="18" charset="0"/>
              <a:cs typeface="Times New Roman" panose="02020603050405020304" pitchFamily="18" charset="0"/>
            </a:endParaRPr>
          </a:p>
          <a:p>
            <a:pPr algn="just">
              <a:lnSpc>
                <a:spcPct val="150000"/>
              </a:lnSpc>
            </a:pPr>
            <a:r>
              <a:rPr lang="en-US" sz="1800" dirty="0" smtClean="0">
                <a:latin typeface="Times New Roman" panose="02020603050405020304" pitchFamily="18" charset="0"/>
                <a:cs typeface="Times New Roman" panose="02020603050405020304" pitchFamily="18" charset="0"/>
              </a:rPr>
              <a:t>Wireless </a:t>
            </a:r>
            <a:r>
              <a:rPr lang="en-US" sz="1800" dirty="0">
                <a:latin typeface="Times New Roman" panose="02020603050405020304" pitchFamily="18" charset="0"/>
                <a:cs typeface="Times New Roman" panose="02020603050405020304" pitchFamily="18" charset="0"/>
              </a:rPr>
              <a:t>Radar with visual graphics using for undersea includes a multi-layer prediction architecture wherein a multilayer prediction architecture is an intelligent architecture that is considered to process monitoring and train the model accordingly for any best testing </a:t>
            </a:r>
            <a:r>
              <a:rPr lang="en-US" sz="1800" dirty="0" smtClean="0">
                <a:latin typeface="Times New Roman" panose="02020603050405020304" pitchFamily="18" charset="0"/>
                <a:cs typeface="Times New Roman" panose="02020603050405020304" pitchFamily="18" charset="0"/>
              </a:rPr>
              <a:t>possibilities.</a:t>
            </a:r>
          </a:p>
          <a:p>
            <a:pPr algn="just">
              <a:lnSpc>
                <a:spcPct val="150000"/>
              </a:lnSpc>
            </a:pPr>
            <a:r>
              <a:rPr lang="en-US" sz="1800" dirty="0" smtClean="0">
                <a:latin typeface="Times New Roman" panose="02020603050405020304" pitchFamily="18" charset="0"/>
                <a:cs typeface="Times New Roman" panose="02020603050405020304" pitchFamily="18" charset="0"/>
              </a:rPr>
              <a:t>Thus We concludes that our work will make a huge impact on fishermen’s life by its cheap price, Energy efficient ,High  capacity to monitor and is wireless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68400"/>
            <a:ext cx="9194800" cy="4856480"/>
          </a:xfrm>
          <a:prstGeom prst="rect">
            <a:avLst/>
          </a:prstGeom>
        </p:spPr>
      </p:pic>
    </p:spTree>
    <p:extLst>
      <p:ext uri="{BB962C8B-B14F-4D97-AF65-F5344CB8AC3E}">
        <p14:creationId xmlns:p14="http://schemas.microsoft.com/office/powerpoint/2010/main" val="2218509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828638"/>
            <a:ext cx="9404723" cy="542962"/>
          </a:xfrm>
        </p:spPr>
        <p:txBody>
          <a:bodyPr/>
          <a:lstStyle/>
          <a:p>
            <a:pPr>
              <a:lnSpc>
                <a:spcPct val="150000"/>
              </a:lnSpc>
            </a:pPr>
            <a:r>
              <a:rPr lang="en-IN" sz="2400" dirty="0" smtClean="0">
                <a:latin typeface="+mj-lt"/>
              </a:rPr>
              <a:t>Actual Problem:</a:t>
            </a:r>
            <a:endParaRPr lang="en-IN" sz="2400" dirty="0">
              <a:latin typeface="+mj-lt"/>
            </a:endParaRPr>
          </a:p>
        </p:txBody>
      </p:sp>
      <p:sp>
        <p:nvSpPr>
          <p:cNvPr id="3" name="Text Placeholder 2"/>
          <p:cNvSpPr>
            <a:spLocks noGrp="1"/>
          </p:cNvSpPr>
          <p:nvPr>
            <p:ph type="body" idx="1"/>
          </p:nvPr>
        </p:nvSpPr>
        <p:spPr>
          <a:xfrm>
            <a:off x="1103310" y="1585558"/>
            <a:ext cx="9493570" cy="4195481"/>
          </a:xfrm>
        </p:spPr>
        <p:txBody>
          <a:bodyPr>
            <a:noAutofit/>
          </a:bodyPr>
          <a:lstStyle/>
          <a:p>
            <a:pPr marL="137160" indent="0" algn="just">
              <a:lnSpc>
                <a:spcPct val="160000"/>
              </a:lnSpc>
              <a:buNone/>
            </a:pPr>
            <a:r>
              <a:rPr lang="en-GB" sz="1800" dirty="0" smtClean="0">
                <a:latin typeface="Times New Roman" panose="02020603050405020304" pitchFamily="18" charset="0"/>
                <a:cs typeface="Times New Roman" panose="02020603050405020304" pitchFamily="18" charset="0"/>
              </a:rPr>
              <a:t>Presently Those </a:t>
            </a:r>
            <a:r>
              <a:rPr lang="en-GB" sz="1800" dirty="0">
                <a:latin typeface="Times New Roman" panose="02020603050405020304" pitchFamily="18" charset="0"/>
                <a:cs typeface="Times New Roman" panose="02020603050405020304" pitchFamily="18" charset="0"/>
              </a:rPr>
              <a:t>who already make a wired sensor to find a finish and big rock in under the </a:t>
            </a:r>
            <a:r>
              <a:rPr lang="en-GB" sz="1800" dirty="0" smtClean="0">
                <a:latin typeface="Times New Roman" panose="02020603050405020304" pitchFamily="18" charset="0"/>
                <a:cs typeface="Times New Roman" panose="02020603050405020304" pitchFamily="18" charset="0"/>
              </a:rPr>
              <a:t>sea </a:t>
            </a:r>
            <a:r>
              <a:rPr lang="en-GB" sz="1800" dirty="0">
                <a:latin typeface="Times New Roman" panose="02020603050405020304" pitchFamily="18" charset="0"/>
                <a:cs typeface="Times New Roman" panose="02020603050405020304" pitchFamily="18" charset="0"/>
              </a:rPr>
              <a:t>is good but it’s not </a:t>
            </a:r>
            <a:r>
              <a:rPr lang="en-GB" sz="1800" dirty="0" smtClean="0">
                <a:latin typeface="Times New Roman" panose="02020603050405020304" pitchFamily="18" charset="0"/>
                <a:cs typeface="Times New Roman" panose="02020603050405020304" pitchFamily="18" charset="0"/>
              </a:rPr>
              <a:t>to make </a:t>
            </a:r>
            <a:r>
              <a:rPr lang="en-GB" sz="1800" dirty="0">
                <a:latin typeface="Times New Roman" panose="02020603050405020304" pitchFamily="18" charset="0"/>
                <a:cs typeface="Times New Roman" panose="02020603050405020304" pitchFamily="18" charset="0"/>
              </a:rPr>
              <a:t>a graphics clearly and </a:t>
            </a:r>
            <a:r>
              <a:rPr lang="en-GB" sz="1800" dirty="0" smtClean="0">
                <a:latin typeface="Times New Roman" panose="02020603050405020304" pitchFamily="18" charset="0"/>
                <a:cs typeface="Times New Roman" panose="02020603050405020304" pitchFamily="18" charset="0"/>
              </a:rPr>
              <a:t>it look like some red </a:t>
            </a:r>
            <a:r>
              <a:rPr lang="en-GB" sz="1800" dirty="0">
                <a:latin typeface="Times New Roman" panose="02020603050405020304" pitchFamily="18" charset="0"/>
                <a:cs typeface="Times New Roman" panose="02020603050405020304" pitchFamily="18" charset="0"/>
              </a:rPr>
              <a:t>and blue </a:t>
            </a:r>
            <a:r>
              <a:rPr lang="en-GB" sz="1800" dirty="0" err="1" smtClean="0">
                <a:latin typeface="Times New Roman" panose="02020603050405020304" pitchFamily="18" charset="0"/>
                <a:cs typeface="Times New Roman" panose="02020603050405020304" pitchFamily="18" charset="0"/>
              </a:rPr>
              <a:t>dots.There</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the red </a:t>
            </a:r>
            <a:r>
              <a:rPr lang="en-GB" sz="1800" dirty="0" smtClean="0">
                <a:latin typeface="Times New Roman" panose="02020603050405020304" pitchFamily="18" charset="0"/>
                <a:cs typeface="Times New Roman" panose="02020603050405020304" pitchFamily="18" charset="0"/>
              </a:rPr>
              <a:t>dots denotes a </a:t>
            </a:r>
            <a:r>
              <a:rPr lang="en-GB" sz="1800" dirty="0">
                <a:latin typeface="Times New Roman" panose="02020603050405020304" pitchFamily="18" charset="0"/>
                <a:cs typeface="Times New Roman" panose="02020603050405020304" pitchFamily="18" charset="0"/>
              </a:rPr>
              <a:t>big rocks </a:t>
            </a:r>
            <a:r>
              <a:rPr lang="en-GB" sz="1800" dirty="0" smtClean="0">
                <a:latin typeface="Times New Roman" panose="02020603050405020304" pitchFamily="18" charset="0"/>
                <a:cs typeface="Times New Roman" panose="02020603050405020304" pitchFamily="18" charset="0"/>
              </a:rPr>
              <a:t>and </a:t>
            </a:r>
            <a:r>
              <a:rPr lang="en-GB" sz="1800" dirty="0">
                <a:latin typeface="Times New Roman" panose="02020603050405020304" pitchFamily="18" charset="0"/>
                <a:cs typeface="Times New Roman" panose="02020603050405020304" pitchFamily="18" charset="0"/>
              </a:rPr>
              <a:t>blue dots </a:t>
            </a:r>
            <a:r>
              <a:rPr lang="en-GB" sz="1800" dirty="0" smtClean="0">
                <a:latin typeface="Times New Roman" panose="02020603050405020304" pitchFamily="18" charset="0"/>
                <a:cs typeface="Times New Roman" panose="02020603050405020304" pitchFamily="18" charset="0"/>
              </a:rPr>
              <a:t>are fishes. People use </a:t>
            </a:r>
            <a:r>
              <a:rPr lang="en-GB" sz="1800" dirty="0">
                <a:latin typeface="Times New Roman" panose="02020603050405020304" pitchFamily="18" charset="0"/>
                <a:cs typeface="Times New Roman" panose="02020603050405020304" pitchFamily="18" charset="0"/>
              </a:rPr>
              <a:t>a wired lens and </a:t>
            </a:r>
            <a:r>
              <a:rPr lang="en-GB" sz="1800" dirty="0" smtClean="0">
                <a:latin typeface="Times New Roman" panose="02020603050405020304" pitchFamily="18" charset="0"/>
                <a:cs typeface="Times New Roman" panose="02020603050405020304" pitchFamily="18" charset="0"/>
              </a:rPr>
              <a:t>it doesn't </a:t>
            </a:r>
            <a:r>
              <a:rPr lang="en-GB" sz="1800" dirty="0">
                <a:latin typeface="Times New Roman" panose="02020603050405020304" pitchFamily="18" charset="0"/>
                <a:cs typeface="Times New Roman" panose="02020603050405020304" pitchFamily="18" charset="0"/>
              </a:rPr>
              <a:t>show proper status and </a:t>
            </a:r>
            <a:r>
              <a:rPr lang="en-GB" sz="1800" dirty="0" smtClean="0">
                <a:latin typeface="Times New Roman" panose="02020603050405020304" pitchFamily="18" charset="0"/>
                <a:cs typeface="Times New Roman" panose="02020603050405020304" pitchFamily="18" charset="0"/>
              </a:rPr>
              <a:t>it has </a:t>
            </a:r>
            <a:r>
              <a:rPr lang="en-GB" sz="1800" dirty="0">
                <a:latin typeface="Times New Roman" panose="02020603050405020304" pitchFamily="18" charset="0"/>
                <a:cs typeface="Times New Roman" panose="02020603050405020304" pitchFamily="18" charset="0"/>
              </a:rPr>
              <a:t>some of mistakes and its have a some Limited distance. The lens </a:t>
            </a:r>
            <a:r>
              <a:rPr lang="en-GB" sz="1800" dirty="0" smtClean="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show the graphics around 10 meter. Some time its give wrong  information or its not shown properly in monitor. The  connectivity of monitor and lens is wire so it’s not go many distance and its not cover Surrounding things </a:t>
            </a:r>
            <a:r>
              <a:rPr lang="en-GB" sz="1800" dirty="0" smtClean="0">
                <a:latin typeface="Times New Roman" panose="02020603050405020304" pitchFamily="18" charset="0"/>
                <a:cs typeface="Times New Roman" panose="02020603050405020304" pitchFamily="18" charset="0"/>
              </a:rPr>
              <a:t>so </a:t>
            </a:r>
            <a:r>
              <a:rPr lang="en-GB" sz="1800" dirty="0">
                <a:latin typeface="Times New Roman" panose="02020603050405020304" pitchFamily="18" charset="0"/>
                <a:cs typeface="Times New Roman" panose="02020603050405020304" pitchFamily="18" charset="0"/>
              </a:rPr>
              <a:t>we want to move a boat forward and </a:t>
            </a:r>
            <a:r>
              <a:rPr lang="en-GB" sz="1800" dirty="0" smtClean="0">
                <a:latin typeface="Times New Roman" panose="02020603050405020304" pitchFamily="18" charset="0"/>
                <a:cs typeface="Times New Roman" panose="02020603050405020304" pitchFamily="18" charset="0"/>
              </a:rPr>
              <a:t>see </a:t>
            </a:r>
            <a:r>
              <a:rPr lang="en-GB" sz="1800" dirty="0">
                <a:latin typeface="Times New Roman" panose="02020603050405020304" pitchFamily="18" charset="0"/>
                <a:cs typeface="Times New Roman" panose="02020603050405020304" pitchFamily="18" charset="0"/>
              </a:rPr>
              <a:t>the picture and move a boat </a:t>
            </a:r>
            <a:r>
              <a:rPr lang="en-GB" sz="1800" dirty="0" smtClean="0">
                <a:latin typeface="Times New Roman" panose="02020603050405020304" pitchFamily="18" charset="0"/>
                <a:cs typeface="Times New Roman" panose="02020603050405020304" pitchFamily="18" charset="0"/>
              </a:rPr>
              <a:t>slowly. It also wastes their time.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887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
          <p:cNvSpPr txBox="1">
            <a:spLocks noGrp="1"/>
          </p:cNvSpPr>
          <p:nvPr>
            <p:ph type="title"/>
          </p:nvPr>
        </p:nvSpPr>
        <p:spPr>
          <a:xfrm>
            <a:off x="646111" y="652449"/>
            <a:ext cx="4657409" cy="62771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Times New Roman" panose="02020603050405020304"/>
              <a:buNone/>
            </a:pPr>
            <a:r>
              <a:rPr lang="en-US" sz="2400" dirty="0">
                <a:latin typeface="+mj-lt"/>
                <a:ea typeface="Times New Roman" panose="02020603050405020304"/>
                <a:cs typeface="Times New Roman" panose="02020603050405020304"/>
                <a:sym typeface="Times New Roman" panose="02020603050405020304"/>
              </a:rPr>
              <a:t>Background of Invention:</a:t>
            </a:r>
          </a:p>
        </p:txBody>
      </p:sp>
      <p:sp>
        <p:nvSpPr>
          <p:cNvPr id="218" name="Google Shape;218;p3"/>
          <p:cNvSpPr txBox="1"/>
          <p:nvPr/>
        </p:nvSpPr>
        <p:spPr>
          <a:xfrm>
            <a:off x="646111" y="1496389"/>
            <a:ext cx="7113104" cy="4352303"/>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rgbClr val="86D1D8"/>
              </a:buClr>
              <a:buSzPts val="1440"/>
              <a:buFont typeface="Noto Sans Symbols"/>
              <a:buChar char="►"/>
            </a:pPr>
            <a:r>
              <a:rPr lang="en-US" sz="1800" b="0"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Fishing is also a source of income for several people. People use many techniques to catch the fish and to escape from rocks under the sea using lenses as a summary.</a:t>
            </a:r>
            <a:endParaRPr sz="1800" b="0"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just" rtl="0">
              <a:lnSpc>
                <a:spcPct val="150000"/>
              </a:lnSpc>
              <a:spcBef>
                <a:spcPts val="1000"/>
              </a:spcBef>
              <a:spcAft>
                <a:spcPts val="0"/>
              </a:spcAft>
              <a:buClr>
                <a:srgbClr val="86D1D8"/>
              </a:buClr>
              <a:buSzPts val="1440"/>
              <a:buFont typeface="Noto Sans Symbols"/>
              <a:buChar char="►"/>
            </a:pPr>
            <a:r>
              <a:rPr lang="en-US" sz="1800" b="0" i="0" u="none" strike="noStrike" cap="none" dirty="0" smtClean="0">
                <a:solidFill>
                  <a:schemeClr val="lt1"/>
                </a:solidFill>
                <a:latin typeface="Times New Roman" panose="02020603050405020304"/>
                <a:ea typeface="Times New Roman" panose="02020603050405020304"/>
                <a:cs typeface="Times New Roman" panose="02020603050405020304"/>
                <a:sym typeface="Times New Roman" panose="02020603050405020304"/>
              </a:rPr>
              <a:t>However</a:t>
            </a:r>
            <a:r>
              <a:rPr lang="en-US" sz="1800" b="0"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 some unavoidable challenges are presented in the way of using lenses in a practical manner such as low contrast and intensity over pixels, so, that a digital image processing concept is utilized over this logic to provide an appropriate prediction of rocks under the sea as a visual graphics.</a:t>
            </a:r>
            <a:endParaRPr sz="1800" b="0"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251460" algn="just" rtl="0">
              <a:lnSpc>
                <a:spcPct val="150000"/>
              </a:lnSpc>
              <a:spcBef>
                <a:spcPts val="1000"/>
              </a:spcBef>
              <a:spcAft>
                <a:spcPts val="0"/>
              </a:spcAft>
              <a:buClr>
                <a:srgbClr val="86D1D8"/>
              </a:buClr>
              <a:buSzPts val="1440"/>
              <a:buFont typeface="Noto Sans Symbols"/>
              <a:buNone/>
            </a:pPr>
            <a:endParaRPr sz="1800" b="0"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251460" algn="just" rtl="0">
              <a:lnSpc>
                <a:spcPct val="150000"/>
              </a:lnSpc>
              <a:spcBef>
                <a:spcPts val="1000"/>
              </a:spcBef>
              <a:spcAft>
                <a:spcPts val="0"/>
              </a:spcAft>
              <a:buClr>
                <a:srgbClr val="86D1D8"/>
              </a:buClr>
              <a:buSzPts val="1440"/>
              <a:buFont typeface="Noto Sans Symbols"/>
              <a:buNone/>
            </a:pPr>
            <a:endParaRPr sz="1800" b="0"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19" name="Google Shape;219;p3"/>
          <p:cNvPicPr preferRelativeResize="0"/>
          <p:nvPr/>
        </p:nvPicPr>
        <p:blipFill rotWithShape="1">
          <a:blip r:embed="rId3"/>
          <a:srcRect/>
          <a:stretch>
            <a:fillRect/>
          </a:stretch>
        </p:blipFill>
        <p:spPr>
          <a:xfrm>
            <a:off x="8351680" y="1635760"/>
            <a:ext cx="3398308" cy="453135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80" y="452718"/>
            <a:ext cx="2300289" cy="624242"/>
          </a:xfrm>
        </p:spPr>
        <p:txBody>
          <a:bodyPr/>
          <a:lstStyle/>
          <a:p>
            <a:r>
              <a:rPr lang="en-IN" sz="2400" dirty="0" smtClean="0">
                <a:latin typeface="+mj-lt"/>
              </a:rPr>
              <a:t>Accident Ratio:</a:t>
            </a:r>
            <a:endParaRPr lang="en-IN" sz="2400" dirty="0">
              <a:latin typeface="+mj-lt"/>
            </a:endParaRPr>
          </a:p>
        </p:txBody>
      </p:sp>
      <p:sp>
        <p:nvSpPr>
          <p:cNvPr id="3" name="Text Placeholder 2"/>
          <p:cNvSpPr>
            <a:spLocks noGrp="1"/>
          </p:cNvSpPr>
          <p:nvPr>
            <p:ph type="body" idx="1"/>
          </p:nvPr>
        </p:nvSpPr>
        <p:spPr>
          <a:xfrm>
            <a:off x="7528560" y="1614077"/>
            <a:ext cx="3810000" cy="4481923"/>
          </a:xfrm>
        </p:spPr>
        <p:txBody>
          <a:bodyPr>
            <a:normAutofit/>
          </a:bodyPr>
          <a:lstStyle/>
          <a:p>
            <a:pPr algn="just">
              <a:lnSpc>
                <a:spcPct val="150000"/>
              </a:lnSpc>
            </a:pPr>
            <a:endParaRPr lang="en-IN" sz="1800" dirty="0" smtClean="0">
              <a:latin typeface="Times" panose="02020603050405020304" pitchFamily="18" charset="0"/>
              <a:cs typeface="Times" panose="02020603050405020304" pitchFamily="18" charset="0"/>
            </a:endParaRPr>
          </a:p>
          <a:p>
            <a:pPr algn="just">
              <a:lnSpc>
                <a:spcPct val="150000"/>
              </a:lnSpc>
            </a:pPr>
            <a:endParaRPr lang="en-IN" sz="1800" dirty="0">
              <a:latin typeface="Times" panose="02020603050405020304" pitchFamily="18" charset="0"/>
              <a:cs typeface="Times" panose="02020603050405020304" pitchFamily="18" charset="0"/>
            </a:endParaRPr>
          </a:p>
          <a:p>
            <a:pPr algn="just">
              <a:lnSpc>
                <a:spcPct val="150000"/>
              </a:lnSpc>
            </a:pPr>
            <a:r>
              <a:rPr lang="en-IN" sz="1800" dirty="0" smtClean="0">
                <a:latin typeface="Times" panose="02020603050405020304" pitchFamily="18" charset="0"/>
                <a:cs typeface="Times" panose="02020603050405020304" pitchFamily="18" charset="0"/>
              </a:rPr>
              <a:t>Here is the information about boat accident which is happened and happening at the middle of the sea by crashing with the rocks</a:t>
            </a:r>
            <a:endParaRPr lang="en-IN" sz="1800" dirty="0">
              <a:latin typeface="Times" panose="02020603050405020304" pitchFamily="18" charset="0"/>
              <a:cs typeface="Times"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 y="1482206"/>
            <a:ext cx="7122160" cy="4613794"/>
          </a:xfrm>
          <a:prstGeom prst="rect">
            <a:avLst/>
          </a:prstGeom>
        </p:spPr>
      </p:pic>
    </p:spTree>
    <p:extLst>
      <p:ext uri="{BB962C8B-B14F-4D97-AF65-F5344CB8AC3E}">
        <p14:creationId xmlns:p14="http://schemas.microsoft.com/office/powerpoint/2010/main" val="3454024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
          <p:cNvSpPr txBox="1">
            <a:spLocks noGrp="1"/>
          </p:cNvSpPr>
          <p:nvPr>
            <p:ph type="title"/>
          </p:nvPr>
        </p:nvSpPr>
        <p:spPr>
          <a:xfrm>
            <a:off x="904240" y="2047240"/>
            <a:ext cx="3022600" cy="67881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000"/>
              <a:buFont typeface="Times New Roman" panose="02020603050405020304"/>
              <a:buNone/>
            </a:pPr>
            <a:r>
              <a:rPr lang="en-US" sz="2000" dirty="0">
                <a:latin typeface="Times New Roman" panose="02020603050405020304"/>
                <a:ea typeface="Times New Roman" panose="02020603050405020304"/>
                <a:cs typeface="Times New Roman" panose="02020603050405020304"/>
                <a:sym typeface="Times New Roman" panose="02020603050405020304"/>
              </a:rPr>
              <a:t>FURUNO  FISH FINDER </a:t>
            </a:r>
            <a:br>
              <a:rPr lang="en-US" sz="2000" dirty="0">
                <a:latin typeface="Times New Roman" panose="02020603050405020304"/>
                <a:ea typeface="Times New Roman" panose="02020603050405020304"/>
                <a:cs typeface="Times New Roman" panose="02020603050405020304"/>
                <a:sym typeface="Times New Roman" panose="02020603050405020304"/>
              </a:rPr>
            </a:br>
            <a:r>
              <a:rPr lang="en-US" sz="2000" dirty="0">
                <a:latin typeface="Times New Roman" panose="02020603050405020304"/>
                <a:ea typeface="Times New Roman" panose="02020603050405020304"/>
                <a:cs typeface="Times New Roman" panose="02020603050405020304"/>
                <a:sym typeface="Times New Roman" panose="02020603050405020304"/>
              </a:rPr>
              <a:t>FCV-688</a:t>
            </a:r>
            <a:endParaRPr sz="20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236" name="Google Shape;236;p5"/>
          <p:cNvSpPr txBox="1">
            <a:spLocks noGrp="1"/>
          </p:cNvSpPr>
          <p:nvPr>
            <p:ph type="body" idx="1"/>
          </p:nvPr>
        </p:nvSpPr>
        <p:spPr>
          <a:xfrm>
            <a:off x="4801235" y="1855470"/>
            <a:ext cx="6618605" cy="4156075"/>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SzPct val="80000"/>
              <a:buChar char="►"/>
            </a:pPr>
            <a:r>
              <a:rPr lang="en-US" sz="1700" dirty="0">
                <a:latin typeface="Times New Roman" panose="02020603050405020304"/>
                <a:ea typeface="Times New Roman" panose="02020603050405020304"/>
                <a:cs typeface="Times New Roman" panose="02020603050405020304"/>
                <a:sym typeface="Times New Roman" panose="02020603050405020304"/>
              </a:rPr>
              <a:t>The FCV-688's Bottom Discrimination feature enables the fish finder to indicate if a major component of the bottom is mud, sand, gravel or rocks.</a:t>
            </a:r>
            <a:endParaRPr sz="1700" dirty="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just" rtl="0">
              <a:lnSpc>
                <a:spcPct val="150000"/>
              </a:lnSpc>
              <a:spcBef>
                <a:spcPts val="1000"/>
              </a:spcBef>
              <a:spcAft>
                <a:spcPts val="0"/>
              </a:spcAft>
              <a:buSzPct val="80000"/>
              <a:buChar char="►"/>
            </a:pPr>
            <a:r>
              <a:rPr lang="en-US" sz="1700" dirty="0" smtClean="0">
                <a:latin typeface="Times New Roman" panose="02020603050405020304"/>
                <a:ea typeface="Times New Roman" panose="02020603050405020304"/>
                <a:cs typeface="Times New Roman" panose="02020603050405020304"/>
                <a:sym typeface="Times New Roman" panose="02020603050405020304"/>
              </a:rPr>
              <a:t>A </a:t>
            </a:r>
            <a:r>
              <a:rPr lang="en-US" sz="1700" dirty="0">
                <a:latin typeface="Times New Roman" panose="02020603050405020304"/>
                <a:ea typeface="Times New Roman" panose="02020603050405020304"/>
                <a:cs typeface="Times New Roman" panose="02020603050405020304"/>
                <a:sym typeface="Times New Roman" panose="02020603050405020304"/>
              </a:rPr>
              <a:t>fish finder uses this ultrasonic reflection characteristic. The ultrasonic waves from the fish finder are transmitted directly underneath the boat. If they hit a fish school, very weak reflections will come back to where the ultrasonic waves were originally transmitted.</a:t>
            </a:r>
          </a:p>
        </p:txBody>
      </p:sp>
      <p:pic>
        <p:nvPicPr>
          <p:cNvPr id="237" name="Google Shape;237;p5"/>
          <p:cNvPicPr preferRelativeResize="0"/>
          <p:nvPr/>
        </p:nvPicPr>
        <p:blipFill rotWithShape="1">
          <a:blip r:embed="rId3"/>
          <a:srcRect/>
          <a:stretch>
            <a:fillRect/>
          </a:stretch>
        </p:blipFill>
        <p:spPr>
          <a:xfrm>
            <a:off x="904875" y="2996565"/>
            <a:ext cx="3021965" cy="2254885"/>
          </a:xfrm>
          <a:prstGeom prst="rect">
            <a:avLst/>
          </a:prstGeom>
          <a:noFill/>
          <a:ln>
            <a:noFill/>
          </a:ln>
        </p:spPr>
      </p:pic>
      <p:sp>
        <p:nvSpPr>
          <p:cNvPr id="238" name="Google Shape;238;p5"/>
          <p:cNvSpPr txBox="1"/>
          <p:nvPr/>
        </p:nvSpPr>
        <p:spPr>
          <a:xfrm>
            <a:off x="904240" y="543560"/>
            <a:ext cx="572135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lt1"/>
                </a:solidFill>
                <a:latin typeface="+mj-lt"/>
                <a:ea typeface="Times New Roman" panose="02020603050405020304"/>
                <a:cs typeface="Times New Roman" panose="02020603050405020304"/>
                <a:sym typeface="Times New Roman" panose="02020603050405020304"/>
              </a:rPr>
              <a:t>Working</a:t>
            </a:r>
            <a:r>
              <a:rPr lang="en-US" sz="2400" dirty="0">
                <a:solidFill>
                  <a:schemeClr val="lt1"/>
                </a:solidFill>
                <a:effectLst>
                  <a:outerShdw blurRad="38100" dist="38100" dir="2700000" algn="tl">
                    <a:srgbClr val="000000">
                      <a:alpha val="43137"/>
                    </a:srgbClr>
                  </a:outerShdw>
                </a:effectLst>
                <a:latin typeface="+mj-lt"/>
                <a:ea typeface="Times New Roman" panose="02020603050405020304"/>
                <a:cs typeface="Times New Roman" panose="02020603050405020304"/>
                <a:sym typeface="Times New Roman" panose="02020603050405020304"/>
              </a:rPr>
              <a:t> </a:t>
            </a:r>
            <a:r>
              <a:rPr lang="en-US" sz="2400" dirty="0" smtClean="0">
                <a:solidFill>
                  <a:schemeClr val="lt1"/>
                </a:solidFill>
                <a:effectLst>
                  <a:outerShdw blurRad="38100" dist="38100" dir="2700000" algn="tl">
                    <a:srgbClr val="000000">
                      <a:alpha val="43137"/>
                    </a:srgbClr>
                  </a:outerShdw>
                </a:effectLst>
                <a:latin typeface="+mj-lt"/>
                <a:ea typeface="Times New Roman" panose="02020603050405020304"/>
                <a:cs typeface="Times New Roman" panose="02020603050405020304"/>
                <a:sym typeface="Times New Roman" panose="02020603050405020304"/>
              </a:rPr>
              <a:t>Principle of Existing Systems:</a:t>
            </a:r>
            <a:endParaRPr lang="en-US" sz="2400" dirty="0">
              <a:solidFill>
                <a:schemeClr val="lt1"/>
              </a:solidFill>
              <a:effectLst>
                <a:outerShdw blurRad="38100" dist="38100" dir="2700000" algn="tl">
                  <a:srgbClr val="000000">
                    <a:alpha val="43137"/>
                  </a:srgbClr>
                </a:outerShdw>
              </a:effectLst>
              <a:latin typeface="+mj-lt"/>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7"/>
          <p:cNvSpPr txBox="1">
            <a:spLocks noGrp="1"/>
          </p:cNvSpPr>
          <p:nvPr>
            <p:ph type="title"/>
          </p:nvPr>
        </p:nvSpPr>
        <p:spPr>
          <a:xfrm>
            <a:off x="660400" y="351155"/>
            <a:ext cx="9204960" cy="52451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2000"/>
              <a:buFont typeface="Times New Roman" panose="02020603050405020304"/>
              <a:buNone/>
            </a:pPr>
            <a:r>
              <a:rPr lang="en-US" sz="2400" dirty="0">
                <a:latin typeface="+mj-lt"/>
                <a:ea typeface="Times New Roman" panose="02020603050405020304"/>
                <a:cs typeface="Times New Roman" panose="02020603050405020304"/>
                <a:sym typeface="Times New Roman" panose="02020603050405020304"/>
              </a:rPr>
              <a:t>Furuno Transducer And Its </a:t>
            </a:r>
            <a:r>
              <a:rPr lang="en-US" sz="2400" dirty="0" smtClean="0">
                <a:latin typeface="+mj-lt"/>
                <a:ea typeface="Times New Roman" panose="02020603050405020304"/>
                <a:cs typeface="Times New Roman" panose="02020603050405020304"/>
                <a:sym typeface="Times New Roman" panose="02020603050405020304"/>
              </a:rPr>
              <a:t>Working Principle:</a:t>
            </a:r>
            <a:endParaRPr sz="2400" dirty="0">
              <a:latin typeface="+mj-lt"/>
              <a:ea typeface="Times New Roman" panose="02020603050405020304"/>
              <a:cs typeface="Times New Roman" panose="02020603050405020304"/>
              <a:sym typeface="Times New Roman" panose="02020603050405020304"/>
            </a:endParaRPr>
          </a:p>
        </p:txBody>
      </p:sp>
      <p:sp>
        <p:nvSpPr>
          <p:cNvPr id="251" name="Google Shape;251;p7"/>
          <p:cNvSpPr txBox="1">
            <a:spLocks noGrp="1"/>
          </p:cNvSpPr>
          <p:nvPr>
            <p:ph type="body" idx="1"/>
          </p:nvPr>
        </p:nvSpPr>
        <p:spPr>
          <a:xfrm>
            <a:off x="4783455" y="1660762"/>
            <a:ext cx="6534785" cy="4105117"/>
          </a:xfrm>
          <a:prstGeom prst="rect">
            <a:avLst/>
          </a:prstGeom>
          <a:noFill/>
          <a:ln>
            <a:noFill/>
          </a:ln>
        </p:spPr>
        <p:txBody>
          <a:bodyPr spcFirstLastPara="1" wrap="square" lIns="91425" tIns="45700" rIns="91425" bIns="45700" anchor="t" anchorCtr="0">
            <a:noAutofit/>
          </a:bodyPr>
          <a:lstStyle/>
          <a:p>
            <a:pPr marL="342900" lvl="0" indent="-336550" algn="just" rtl="0">
              <a:lnSpc>
                <a:spcPct val="150000"/>
              </a:lnSpc>
              <a:spcBef>
                <a:spcPts val="0"/>
              </a:spcBef>
              <a:spcAft>
                <a:spcPts val="0"/>
              </a:spcAft>
              <a:buSzPts val="1020"/>
              <a:buChar char="►"/>
            </a:pPr>
            <a:r>
              <a:rPr lang="en-US" sz="1800" dirty="0">
                <a:latin typeface="Times New Roman" panose="02020603050405020304"/>
                <a:ea typeface="Times New Roman" panose="02020603050405020304"/>
                <a:cs typeface="Times New Roman" panose="02020603050405020304"/>
                <a:sym typeface="Times New Roman" panose="02020603050405020304"/>
              </a:rPr>
              <a:t>An FCV transducer, short for Forward Looking Sonar (FLS) transducer,  doesn't directly convert energy itself</a:t>
            </a:r>
            <a:r>
              <a:rPr lang="en-US" sz="1800" dirty="0" smtClean="0">
                <a:latin typeface="Times New Roman" panose="02020603050405020304"/>
                <a:ea typeface="Times New Roman" panose="02020603050405020304"/>
                <a:cs typeface="Times New Roman" panose="02020603050405020304"/>
                <a:sym typeface="Times New Roman" panose="02020603050405020304"/>
              </a:rPr>
              <a:t>.</a:t>
            </a:r>
          </a:p>
          <a:p>
            <a:pPr marL="342900" lvl="0" indent="-336550" algn="just" rtl="0">
              <a:lnSpc>
                <a:spcPct val="150000"/>
              </a:lnSpc>
              <a:spcBef>
                <a:spcPts val="0"/>
              </a:spcBef>
              <a:spcAft>
                <a:spcPts val="0"/>
              </a:spcAft>
              <a:buSzPts val="1020"/>
              <a:buChar char="►"/>
            </a:pPr>
            <a:r>
              <a:rPr lang="en-US" sz="1800" dirty="0" smtClean="0">
                <a:latin typeface="Times New Roman" panose="02020603050405020304"/>
                <a:ea typeface="Times New Roman" panose="02020603050405020304"/>
                <a:cs typeface="Times New Roman" panose="02020603050405020304"/>
                <a:sym typeface="Times New Roman" panose="02020603050405020304"/>
              </a:rPr>
              <a:t> </a:t>
            </a:r>
            <a:r>
              <a:rPr lang="en-US" sz="1800" dirty="0">
                <a:latin typeface="Times New Roman" panose="02020603050405020304"/>
                <a:ea typeface="Times New Roman" panose="02020603050405020304"/>
                <a:cs typeface="Times New Roman" panose="02020603050405020304"/>
                <a:sym typeface="Times New Roman" panose="02020603050405020304"/>
              </a:rPr>
              <a:t>It's a part of a larger system  that uses sound waves to create an image on a fish </a:t>
            </a:r>
            <a:r>
              <a:rPr lang="en-US" sz="1800" dirty="0" smtClean="0">
                <a:latin typeface="Times New Roman" panose="02020603050405020304"/>
                <a:ea typeface="Times New Roman" panose="02020603050405020304"/>
                <a:cs typeface="Times New Roman" panose="02020603050405020304"/>
                <a:sym typeface="Times New Roman" panose="02020603050405020304"/>
              </a:rPr>
              <a:t>finder.</a:t>
            </a:r>
            <a:endParaRPr lang="en-US" sz="1800" dirty="0">
              <a:latin typeface="Times New Roman" panose="02020603050405020304"/>
              <a:ea typeface="Times New Roman" panose="02020603050405020304"/>
              <a:cs typeface="Times New Roman" panose="02020603050405020304"/>
              <a:sym typeface="Times New Roman" panose="02020603050405020304"/>
            </a:endParaRPr>
          </a:p>
          <a:p>
            <a:pPr marL="342900" lvl="0" indent="-336550" algn="just" rtl="0">
              <a:lnSpc>
                <a:spcPct val="150000"/>
              </a:lnSpc>
              <a:spcBef>
                <a:spcPts val="0"/>
              </a:spcBef>
              <a:spcAft>
                <a:spcPts val="0"/>
              </a:spcAft>
              <a:buSzPts val="1020"/>
              <a:buChar char="►"/>
            </a:pPr>
            <a:r>
              <a:rPr lang="en-GB" sz="1800" dirty="0" smtClean="0">
                <a:latin typeface="Times New Roman" panose="02020603050405020304"/>
                <a:ea typeface="Times New Roman" panose="02020603050405020304"/>
                <a:cs typeface="Times New Roman" panose="02020603050405020304"/>
                <a:sym typeface="Times New Roman" panose="02020603050405020304"/>
              </a:rPr>
              <a:t>It finder </a:t>
            </a:r>
            <a:r>
              <a:rPr lang="en-GB" sz="1800" dirty="0">
                <a:latin typeface="Times New Roman" panose="02020603050405020304"/>
                <a:ea typeface="Times New Roman" panose="02020603050405020304"/>
                <a:cs typeface="Times New Roman" panose="02020603050405020304"/>
                <a:sym typeface="Times New Roman" panose="02020603050405020304"/>
              </a:rPr>
              <a:t>uses the distance information  from  multiple readings to create an image on the screen, showing the location of  fish and other objects in the water column.</a:t>
            </a:r>
          </a:p>
          <a:p>
            <a:pPr marL="342900" lvl="0" indent="-271780" algn="just" rtl="0">
              <a:lnSpc>
                <a:spcPct val="150000"/>
              </a:lnSpc>
              <a:spcBef>
                <a:spcPts val="1000"/>
              </a:spcBef>
              <a:spcAft>
                <a:spcPts val="0"/>
              </a:spcAft>
              <a:buSzPts val="1120"/>
              <a:buNone/>
            </a:pPr>
            <a:endParaRPr sz="1800"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252" name="Google Shape;252;p7"/>
          <p:cNvPicPr preferRelativeResize="0"/>
          <p:nvPr/>
        </p:nvPicPr>
        <p:blipFill rotWithShape="1">
          <a:blip r:embed="rId3"/>
          <a:srcRect/>
          <a:stretch>
            <a:fillRect/>
          </a:stretch>
        </p:blipFill>
        <p:spPr>
          <a:xfrm>
            <a:off x="254000" y="1351280"/>
            <a:ext cx="4226560" cy="4724082"/>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6"/>
          <p:cNvPicPr preferRelativeResize="0"/>
          <p:nvPr/>
        </p:nvPicPr>
        <p:blipFill rotWithShape="1">
          <a:blip r:embed="rId3"/>
          <a:srcRect/>
          <a:stretch>
            <a:fillRect/>
          </a:stretch>
        </p:blipFill>
        <p:spPr>
          <a:xfrm>
            <a:off x="126365" y="1282700"/>
            <a:ext cx="6097270" cy="5224780"/>
          </a:xfrm>
          <a:prstGeom prst="rect">
            <a:avLst/>
          </a:prstGeom>
          <a:noFill/>
          <a:ln>
            <a:noFill/>
          </a:ln>
        </p:spPr>
      </p:pic>
      <p:sp>
        <p:nvSpPr>
          <p:cNvPr id="244" name="Google Shape;244;p6"/>
          <p:cNvSpPr txBox="1"/>
          <p:nvPr/>
        </p:nvSpPr>
        <p:spPr>
          <a:xfrm>
            <a:off x="6368415" y="1283335"/>
            <a:ext cx="5823585" cy="522414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Frequency</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50 and 200 kHz</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Transducer</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600 W</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Range Scale</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2-1200 m</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Pulse length &amp; PRR</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0.1-3 ms, Max 3,000 pulse/min</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Display Mode</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Single frequency (50 or 200 kHz), Dual-frequency, Zoom, Nav data, A-scope, Marker zoom, Bottom zoom, Bottom-lock, Bottom discrimination, ACCU-FISH™</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Display Unit</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CV-688E (for English)</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Range Shift</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Bottom-lock expansion: 2-10 m</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None/>
            </a:pPr>
            <a:r>
              <a:rPr lang="en-US"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rPr>
              <a:t>Sectional expansion: 2-1200 m</a:t>
            </a:r>
            <a:endParaRPr sz="1800" dirty="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5" name="Google Shape;245;p6"/>
          <p:cNvSpPr txBox="1"/>
          <p:nvPr/>
        </p:nvSpPr>
        <p:spPr>
          <a:xfrm>
            <a:off x="1480184" y="297180"/>
            <a:ext cx="8080375" cy="6064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lt1"/>
                </a:solidFill>
                <a:latin typeface="+mj-lt"/>
                <a:ea typeface="Century Gothic" panose="020B0502020202020204"/>
                <a:cs typeface="Century Gothic" panose="020B0502020202020204"/>
                <a:sym typeface="Century Gothic" panose="020B0502020202020204"/>
              </a:rPr>
              <a:t>Brief Explanation Of </a:t>
            </a:r>
            <a:r>
              <a:rPr lang="en-US" sz="2400" dirty="0" smtClean="0">
                <a:solidFill>
                  <a:schemeClr val="lt1"/>
                </a:solidFill>
                <a:latin typeface="+mj-lt"/>
                <a:ea typeface="Century Gothic" panose="020B0502020202020204"/>
                <a:cs typeface="Century Gothic" panose="020B0502020202020204"/>
                <a:sym typeface="Century Gothic" panose="020B0502020202020204"/>
              </a:rPr>
              <a:t>Drawings:</a:t>
            </a:r>
            <a:endParaRPr sz="2400" dirty="0">
              <a:solidFill>
                <a:schemeClr val="lt1"/>
              </a:solidFill>
              <a:latin typeface="+mj-lt"/>
              <a:ea typeface="Century Gothic" panose="020B0502020202020204"/>
              <a:cs typeface="Century Gothic" panose="020B0502020202020204"/>
              <a:sym typeface="Century Gothic" panose="020B05020202020202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ea2b7f3175_1_0"/>
          <p:cNvSpPr txBox="1">
            <a:spLocks noGrp="1"/>
          </p:cNvSpPr>
          <p:nvPr>
            <p:ph type="title"/>
          </p:nvPr>
        </p:nvSpPr>
        <p:spPr>
          <a:xfrm>
            <a:off x="798506" y="909924"/>
            <a:ext cx="5846134" cy="725836"/>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400" dirty="0">
                <a:latin typeface="Syncopate"/>
                <a:ea typeface="Times" panose="02020603050405020304"/>
                <a:cs typeface="Times" panose="02020603050405020304"/>
                <a:sym typeface="Times" panose="02020603050405020304"/>
              </a:rPr>
              <a:t>Information for working </a:t>
            </a:r>
            <a:r>
              <a:rPr lang="en-US" sz="2400" dirty="0" smtClean="0">
                <a:latin typeface="Syncopate"/>
                <a:ea typeface="Times" panose="02020603050405020304"/>
                <a:cs typeface="Times" panose="02020603050405020304"/>
                <a:sym typeface="Times" panose="02020603050405020304"/>
              </a:rPr>
              <a:t>of</a:t>
            </a:r>
            <a:br>
              <a:rPr lang="en-US" sz="2400" dirty="0" smtClean="0">
                <a:latin typeface="Syncopate"/>
                <a:ea typeface="Times" panose="02020603050405020304"/>
                <a:cs typeface="Times" panose="02020603050405020304"/>
                <a:sym typeface="Times" panose="02020603050405020304"/>
              </a:rPr>
            </a:br>
            <a:r>
              <a:rPr lang="en-US" sz="2400" dirty="0" smtClean="0">
                <a:latin typeface="+mj-lt"/>
                <a:ea typeface="Times" panose="02020603050405020304"/>
                <a:cs typeface="Times" panose="02020603050405020304"/>
                <a:sym typeface="Times" panose="02020603050405020304"/>
              </a:rPr>
              <a:t>FCV-688:</a:t>
            </a:r>
            <a:endParaRPr sz="2400" dirty="0">
              <a:latin typeface="+mj-lt"/>
              <a:ea typeface="Times" panose="02020603050405020304"/>
              <a:cs typeface="Times" panose="02020603050405020304"/>
              <a:sym typeface="Times" panose="02020603050405020304"/>
            </a:endParaRPr>
          </a:p>
        </p:txBody>
      </p:sp>
      <p:pic>
        <p:nvPicPr>
          <p:cNvPr id="265" name="Google Shape;265;g2ea2b7f3175_1_0"/>
          <p:cNvPicPr preferRelativeResize="0"/>
          <p:nvPr/>
        </p:nvPicPr>
        <p:blipFill>
          <a:blip r:embed="rId3"/>
          <a:stretch>
            <a:fillRect/>
          </a:stretch>
        </p:blipFill>
        <p:spPr>
          <a:xfrm>
            <a:off x="717450" y="2341275"/>
            <a:ext cx="4216500" cy="3011775"/>
          </a:xfrm>
          <a:prstGeom prst="rect">
            <a:avLst/>
          </a:prstGeom>
          <a:noFill/>
          <a:ln>
            <a:noFill/>
          </a:ln>
        </p:spPr>
      </p:pic>
      <p:pic>
        <p:nvPicPr>
          <p:cNvPr id="266" name="Google Shape;266;g2ea2b7f3175_1_0"/>
          <p:cNvPicPr preferRelativeResize="0"/>
          <p:nvPr/>
        </p:nvPicPr>
        <p:blipFill>
          <a:blip r:embed="rId4"/>
          <a:stretch>
            <a:fillRect/>
          </a:stretch>
        </p:blipFill>
        <p:spPr>
          <a:xfrm>
            <a:off x="6305550" y="2360325"/>
            <a:ext cx="4433900" cy="30117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1909</Words>
  <Application>Microsoft Office PowerPoint</Application>
  <PresentationFormat>Widescreen</PresentationFormat>
  <Paragraphs>92</Paragraphs>
  <Slides>25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Times</vt:lpstr>
      <vt:lpstr>Syncopate</vt:lpstr>
      <vt:lpstr>Arial</vt:lpstr>
      <vt:lpstr>Century Gothic</vt:lpstr>
      <vt:lpstr>Times New Roman</vt:lpstr>
      <vt:lpstr>Noto Sans Symbols</vt:lpstr>
      <vt:lpstr>Wingdings</vt:lpstr>
      <vt:lpstr>Calibri</vt:lpstr>
      <vt:lpstr>Ion</vt:lpstr>
      <vt:lpstr>Wireless Radar with Visual Graphics using for Under Sea </vt:lpstr>
      <vt:lpstr>Abstract :</vt:lpstr>
      <vt:lpstr>Actual Problem:</vt:lpstr>
      <vt:lpstr>Background of Invention:</vt:lpstr>
      <vt:lpstr>Accident Ratio:</vt:lpstr>
      <vt:lpstr>FURUNO  FISH FINDER  FCV-688</vt:lpstr>
      <vt:lpstr>Furuno Transducer And Its Working Principle:</vt:lpstr>
      <vt:lpstr>PowerPoint Presentation</vt:lpstr>
      <vt:lpstr>Information for working of FCV-688:</vt:lpstr>
      <vt:lpstr>Limitations Of The Existing System:</vt:lpstr>
      <vt:lpstr>PowerPoint Presentation</vt:lpstr>
      <vt:lpstr>Proposed Invention:</vt:lpstr>
      <vt:lpstr>Wireless Wi-Fi Waterproof Video Camera:</vt:lpstr>
      <vt:lpstr>Aqua Fi Methodology:</vt:lpstr>
      <vt:lpstr>Wi-Fi Chip: </vt:lpstr>
      <vt:lpstr>Wide Viewing Angle TFT HD Monitor:</vt:lpstr>
      <vt:lpstr>Built-In 5000mah Battery:</vt:lpstr>
      <vt:lpstr>Camera Protective cover: </vt:lpstr>
      <vt:lpstr>Working Methodology Of Proposed Systems:</vt:lpstr>
      <vt:lpstr>PowerPoint Presentation</vt:lpstr>
      <vt:lpstr>Flowchart:</vt:lpstr>
      <vt:lpstr>Competiting Companies:</vt:lpstr>
      <vt:lpstr>Marketing Strategy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Radar with Visual Graphics using for Under Sea</dc:title>
  <dc:creator>LENOVO</dc:creator>
  <cp:lastModifiedBy>mnm</cp:lastModifiedBy>
  <cp:revision>44</cp:revision>
  <dcterms:created xsi:type="dcterms:W3CDTF">2024-07-03T08:25:00Z</dcterms:created>
  <dcterms:modified xsi:type="dcterms:W3CDTF">2024-08-05T11:42:09Z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3DBE043AB9524ADA9B89485262CCF66A_13</vt:lpwstr>
  </property>
  <property fmtid="{D5CDD505-2E9C-101B-9397-08002B2CF9AE}" pid="3" name="KSOProductBuildVer">
    <vt:lpwstr>1033-12.2.0.17119</vt:lpwstr>
  </property>
</Properties>
</file>